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62" r:id="rId2"/>
    <p:sldId id="263" r:id="rId3"/>
    <p:sldId id="264" r:id="rId4"/>
    <p:sldId id="265" r:id="rId5"/>
    <p:sldId id="266" r:id="rId6"/>
    <p:sldId id="268" r:id="rId7"/>
    <p:sldId id="267" r:id="rId8"/>
  </p:sldIdLst>
  <p:sldSz cx="9144000" cy="6858000" type="screen4x3"/>
  <p:notesSz cx="7104063" cy="10234613"/>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0000"/>
    <a:srgbClr val="808080"/>
    <a:srgbClr val="969696"/>
    <a:srgbClr val="C0C0C0"/>
    <a:srgbClr val="FF6600"/>
    <a:srgbClr val="FF3300"/>
  </p:clrMru>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1" autoAdjust="0"/>
    <p:restoredTop sz="94688" autoAdjust="0"/>
  </p:normalViewPr>
  <p:slideViewPr>
    <p:cSldViewPr>
      <p:cViewPr>
        <p:scale>
          <a:sx n="75" d="100"/>
          <a:sy n="75" d="100"/>
        </p:scale>
        <p:origin x="-1014" y="-6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4024313" y="0"/>
            <a:ext cx="3078162" cy="511175"/>
          </a:xfrm>
          <a:prstGeom prst="rect">
            <a:avLst/>
          </a:prstGeom>
        </p:spPr>
        <p:txBody>
          <a:bodyPr vert="horz" lIns="91440" tIns="45720" rIns="91440" bIns="45720" rtlCol="0"/>
          <a:lstStyle>
            <a:lvl1pPr algn="r">
              <a:defRPr sz="1200"/>
            </a:lvl1pPr>
          </a:lstStyle>
          <a:p>
            <a:fld id="{DAFB7441-58D7-460A-8AB0-CD7CAB96E71F}" type="datetimeFigureOut">
              <a:rPr lang="it-IT" smtClean="0"/>
              <a:pPr/>
              <a:t>07/03/2013</a:t>
            </a:fld>
            <a:endParaRPr lang="it-IT"/>
          </a:p>
        </p:txBody>
      </p:sp>
      <p:sp>
        <p:nvSpPr>
          <p:cNvPr id="4" name="Segnaposto piè di pagina 3"/>
          <p:cNvSpPr>
            <a:spLocks noGrp="1"/>
          </p:cNvSpPr>
          <p:nvPr>
            <p:ph type="ftr" sz="quarter" idx="2"/>
          </p:nvPr>
        </p:nvSpPr>
        <p:spPr>
          <a:xfrm>
            <a:off x="0" y="9721850"/>
            <a:ext cx="3078163" cy="511175"/>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4024313" y="9721850"/>
            <a:ext cx="3078162" cy="511175"/>
          </a:xfrm>
          <a:prstGeom prst="rect">
            <a:avLst/>
          </a:prstGeom>
        </p:spPr>
        <p:txBody>
          <a:bodyPr vert="horz" lIns="91440" tIns="45720" rIns="91440" bIns="45720" rtlCol="0" anchor="b"/>
          <a:lstStyle>
            <a:lvl1pPr algn="r">
              <a:defRPr sz="1200"/>
            </a:lvl1pPr>
          </a:lstStyle>
          <a:p>
            <a:fld id="{08EBFF9F-0A8F-4244-BE97-F9833D65D30A}"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5FB9DA99-6779-4A22-A36D-F80B3BE9FF60}"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4AADF7B0-6A03-468B-9A7C-B0DCC76F7F3A}"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F6616D9D-F2D2-4D73-86C1-84907DE40986}"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31B7FB4B-9765-453D-A36A-3AE7CA6BC6CA}"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A1F4709F-38C7-42EA-98EC-94748429714B}"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AFA24590-5390-4797-AABA-7376A892E0A7}"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EB017478-E489-4E52-BD44-76A4757001F3}"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83B0A8D1-C5AB-4E1F-9EF0-A63C4C9C57C7}"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11F19E2F-8C34-452E-A644-B33086D80532}"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20F870B9-5289-4A12-9921-A7EB6A244F3B}"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A2E04657-74F3-4AFD-ABCE-4C569A738F2B}"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it-IT"/>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3A262F32-21D0-4D92-ABEF-D43E1B2580E3}"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da-eumap.de/" TargetMode="External"/><Relationship Id="rId2" Type="http://schemas.openxmlformats.org/officeDocument/2006/relationships/hyperlink" Target="mailto:g.calzolari@isfol.it" TargetMode="External"/><Relationship Id="rId1" Type="http://schemas.openxmlformats.org/officeDocument/2006/relationships/slideLayout" Target="../slideLayouts/slideLayout1.xml"/><Relationship Id="rId4" Type="http://schemas.openxmlformats.org/officeDocument/2006/relationships/hyperlink" Target="mailto:transnazionalita@isfol.i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8"/>
          <p:cNvSpPr>
            <a:spLocks noChangeArrowheads="1"/>
          </p:cNvSpPr>
          <p:nvPr/>
        </p:nvSpPr>
        <p:spPr bwMode="auto">
          <a:xfrm>
            <a:off x="3492500" y="1525557"/>
            <a:ext cx="4823916" cy="4678204"/>
          </a:xfrm>
          <a:prstGeom prst="rect">
            <a:avLst/>
          </a:prstGeom>
          <a:noFill/>
          <a:ln w="9525">
            <a:noFill/>
            <a:miter lim="800000"/>
            <a:headEnd/>
            <a:tailEnd/>
          </a:ln>
          <a:effectLst/>
        </p:spPr>
        <p:txBody>
          <a:bodyPr wrap="square" anchor="ctr">
            <a:spAutoFit/>
          </a:bodyPr>
          <a:lstStyle/>
          <a:p>
            <a:pPr algn="ctr"/>
            <a:r>
              <a:rPr lang="en-US" dirty="0" smtClean="0">
                <a:solidFill>
                  <a:srgbClr val="FF6600"/>
                </a:solidFill>
                <a:latin typeface="Arial Black" pitchFamily="34" charset="0"/>
              </a:rPr>
              <a:t>LN on TN MOBILITY MEASURES </a:t>
            </a:r>
          </a:p>
          <a:p>
            <a:pPr algn="ctr"/>
            <a:r>
              <a:rPr lang="en-US" dirty="0" smtClean="0">
                <a:solidFill>
                  <a:srgbClr val="FF6600"/>
                </a:solidFill>
                <a:latin typeface="Arial Black" pitchFamily="34" charset="0"/>
              </a:rPr>
              <a:t>for DISADVANTAGED YOUTH </a:t>
            </a:r>
          </a:p>
          <a:p>
            <a:pPr algn="ctr"/>
            <a:r>
              <a:rPr lang="en-US" dirty="0" smtClean="0">
                <a:solidFill>
                  <a:srgbClr val="FF6600"/>
                </a:solidFill>
                <a:latin typeface="Arial Black" pitchFamily="34" charset="0"/>
              </a:rPr>
              <a:t>and YOUNG ADULTS</a:t>
            </a:r>
          </a:p>
          <a:p>
            <a:r>
              <a:rPr lang="en-US" dirty="0" smtClean="0">
                <a:solidFill>
                  <a:srgbClr val="FF6600"/>
                </a:solidFill>
                <a:latin typeface="Arial Black" pitchFamily="34" charset="0"/>
              </a:rPr>
              <a:t>________________________________________</a:t>
            </a:r>
            <a:endParaRPr lang="it-IT" dirty="0">
              <a:solidFill>
                <a:srgbClr val="FF6600"/>
              </a:solidFill>
              <a:latin typeface="Arial Black" pitchFamily="34" charset="0"/>
            </a:endParaRPr>
          </a:p>
          <a:p>
            <a:endParaRPr lang="en-US" sz="1600" dirty="0" smtClean="0">
              <a:solidFill>
                <a:srgbClr val="FF6600"/>
              </a:solidFill>
              <a:latin typeface="Arial Black" pitchFamily="34" charset="0"/>
            </a:endParaRPr>
          </a:p>
          <a:p>
            <a:r>
              <a:rPr lang="en-US" dirty="0" smtClean="0">
                <a:solidFill>
                  <a:srgbClr val="FF6600"/>
                </a:solidFill>
                <a:latin typeface="Arial Black" pitchFamily="34" charset="0"/>
              </a:rPr>
              <a:t>Task </a:t>
            </a:r>
            <a:r>
              <a:rPr lang="en-US" dirty="0">
                <a:solidFill>
                  <a:srgbClr val="FF6600"/>
                </a:solidFill>
                <a:latin typeface="Arial Black" pitchFamily="34" charset="0"/>
              </a:rPr>
              <a:t>E</a:t>
            </a:r>
            <a:endParaRPr lang="it-IT" dirty="0">
              <a:solidFill>
                <a:srgbClr val="FF6600"/>
              </a:solidFill>
              <a:latin typeface="Arial Black" pitchFamily="34" charset="0"/>
            </a:endParaRPr>
          </a:p>
          <a:p>
            <a:r>
              <a:rPr lang="en-US" dirty="0">
                <a:solidFill>
                  <a:srgbClr val="FF6600"/>
                </a:solidFill>
                <a:latin typeface="Arial Black" pitchFamily="34" charset="0"/>
              </a:rPr>
              <a:t>Developing a proposal for efficient implementation structures</a:t>
            </a:r>
            <a:endParaRPr lang="it-IT" dirty="0">
              <a:solidFill>
                <a:srgbClr val="FF6600"/>
              </a:solidFill>
              <a:latin typeface="Arial Black" pitchFamily="34" charset="0"/>
            </a:endParaRPr>
          </a:p>
          <a:p>
            <a:r>
              <a:rPr lang="en-US" dirty="0">
                <a:solidFill>
                  <a:srgbClr val="FF6600"/>
                </a:solidFill>
                <a:latin typeface="Arial Black" pitchFamily="34" charset="0"/>
              </a:rPr>
              <a:t>on the level of project operators of TNC mobility </a:t>
            </a:r>
            <a:r>
              <a:rPr lang="en-US" dirty="0" smtClean="0">
                <a:solidFill>
                  <a:srgbClr val="FF6600"/>
                </a:solidFill>
                <a:latin typeface="Arial Black" pitchFamily="34" charset="0"/>
              </a:rPr>
              <a:t>measures</a:t>
            </a:r>
          </a:p>
          <a:p>
            <a:endParaRPr lang="en-US" sz="1600" dirty="0" smtClean="0">
              <a:solidFill>
                <a:srgbClr val="FF6600"/>
              </a:solidFill>
              <a:latin typeface="Arial Black" pitchFamily="34" charset="0"/>
            </a:endParaRPr>
          </a:p>
          <a:p>
            <a:r>
              <a:rPr lang="en-US" sz="1600" dirty="0" smtClean="0">
                <a:solidFill>
                  <a:srgbClr val="FF6600"/>
                </a:solidFill>
                <a:latin typeface="Arial Black" pitchFamily="34" charset="0"/>
              </a:rPr>
              <a:t>February - October 2013</a:t>
            </a:r>
          </a:p>
          <a:p>
            <a:endParaRPr lang="it-IT" sz="1600" dirty="0" smtClean="0">
              <a:solidFill>
                <a:srgbClr val="FF6600"/>
              </a:solidFill>
              <a:latin typeface="Arial Black" pitchFamily="34" charset="0"/>
            </a:endParaRPr>
          </a:p>
          <a:p>
            <a:r>
              <a:rPr lang="en-US" sz="1400" dirty="0" smtClean="0">
                <a:solidFill>
                  <a:srgbClr val="FF6600"/>
                </a:solidFill>
                <a:latin typeface="Arial Black" pitchFamily="34" charset="0"/>
              </a:rPr>
              <a:t>Leading partner: Italy</a:t>
            </a:r>
            <a:endParaRPr lang="it-IT" sz="1400" dirty="0" smtClean="0">
              <a:solidFill>
                <a:srgbClr val="FF6600"/>
              </a:solidFill>
              <a:latin typeface="Arial Black" pitchFamily="34" charset="0"/>
            </a:endParaRPr>
          </a:p>
          <a:p>
            <a:r>
              <a:rPr lang="en-US" sz="1400" dirty="0" smtClean="0">
                <a:solidFill>
                  <a:srgbClr val="FF6600"/>
                </a:solidFill>
                <a:latin typeface="Arial Black" pitchFamily="34" charset="0"/>
              </a:rPr>
              <a:t>Partners involved: PACA (FR), Galicia (ES), Germany, Sweden, Autonomous Province of Trento (IT)</a:t>
            </a:r>
            <a:endParaRPr lang="it-IT" sz="1400" dirty="0" smtClean="0">
              <a:solidFill>
                <a:srgbClr val="FF6600"/>
              </a:solidFill>
              <a:latin typeface="Arial Black" pitchFamily="34" charset="0"/>
            </a:endParaRPr>
          </a:p>
          <a:p>
            <a:endParaRPr lang="it-IT" sz="1600" dirty="0">
              <a:solidFill>
                <a:srgbClr val="FF6600"/>
              </a:solidFill>
              <a:latin typeface="Arial Black" pitchFamily="34" charset="0"/>
            </a:endParaRPr>
          </a:p>
        </p:txBody>
      </p:sp>
      <p:sp>
        <p:nvSpPr>
          <p:cNvPr id="2052" name="Rectangle 10"/>
          <p:cNvSpPr>
            <a:spLocks noChangeArrowheads="1"/>
          </p:cNvSpPr>
          <p:nvPr/>
        </p:nvSpPr>
        <p:spPr bwMode="auto">
          <a:xfrm>
            <a:off x="683569" y="3291896"/>
            <a:ext cx="1944216" cy="1762021"/>
          </a:xfrm>
          <a:prstGeom prst="rect">
            <a:avLst/>
          </a:prstGeom>
          <a:noFill/>
          <a:ln w="9525">
            <a:noFill/>
            <a:miter lim="800000"/>
            <a:headEnd/>
            <a:tailEnd/>
          </a:ln>
          <a:effectLst/>
        </p:spPr>
        <p:txBody>
          <a:bodyPr wrap="square" anchor="ctr">
            <a:spAutoFit/>
          </a:bodyPr>
          <a:lstStyle/>
          <a:p>
            <a:r>
              <a:rPr lang="it-IT" sz="1400" dirty="0" smtClean="0">
                <a:solidFill>
                  <a:srgbClr val="FF6600"/>
                </a:solidFill>
                <a:latin typeface="Arial Black" pitchFamily="34" charset="0"/>
              </a:rPr>
              <a:t>TRANSNATIONAL</a:t>
            </a:r>
          </a:p>
          <a:p>
            <a:r>
              <a:rPr lang="it-IT" sz="1400" dirty="0" smtClean="0">
                <a:solidFill>
                  <a:srgbClr val="FF6600"/>
                </a:solidFill>
                <a:latin typeface="Arial Black" pitchFamily="34" charset="0"/>
              </a:rPr>
              <a:t>COOPERATION</a:t>
            </a:r>
          </a:p>
          <a:p>
            <a:pPr algn="ctr"/>
            <a:r>
              <a:rPr lang="it-IT" sz="1400" dirty="0" smtClean="0">
                <a:solidFill>
                  <a:srgbClr val="FF6600"/>
                </a:solidFill>
                <a:latin typeface="Arial Black" pitchFamily="34" charset="0"/>
              </a:rPr>
              <a:t>UNIT</a:t>
            </a:r>
          </a:p>
          <a:p>
            <a:pPr algn="ctr"/>
            <a:endParaRPr lang="it-IT" sz="1400" b="1" dirty="0" smtClean="0">
              <a:solidFill>
                <a:srgbClr val="FF6600"/>
              </a:solidFill>
              <a:latin typeface="Arial Black" pitchFamily="34" charset="0"/>
            </a:endParaRPr>
          </a:p>
          <a:p>
            <a:pPr algn="ctr"/>
            <a:r>
              <a:rPr lang="it-IT" sz="1400" b="1" smtClean="0">
                <a:solidFill>
                  <a:srgbClr val="FF6600"/>
                </a:solidFill>
                <a:latin typeface="Arial Black" pitchFamily="34" charset="0"/>
              </a:rPr>
              <a:t>Autore: </a:t>
            </a:r>
            <a:endParaRPr lang="it-IT" sz="1400" b="1" dirty="0" smtClean="0">
              <a:solidFill>
                <a:srgbClr val="FF6600"/>
              </a:solidFill>
              <a:latin typeface="Arial Black" pitchFamily="34" charset="0"/>
            </a:endParaRPr>
          </a:p>
          <a:p>
            <a:pPr algn="ctr"/>
            <a:endParaRPr lang="it-IT" sz="1400" b="1" dirty="0" smtClean="0">
              <a:solidFill>
                <a:srgbClr val="FF6600"/>
              </a:solidFill>
              <a:latin typeface="Arial Black" pitchFamily="34" charset="0"/>
            </a:endParaRPr>
          </a:p>
          <a:p>
            <a:pPr algn="ctr"/>
            <a:r>
              <a:rPr lang="it-IT" sz="1400" b="1" dirty="0" smtClean="0">
                <a:solidFill>
                  <a:srgbClr val="FF6600"/>
                </a:solidFill>
                <a:latin typeface="Arial Black" pitchFamily="34" charset="0"/>
              </a:rPr>
              <a:t>Busalacchi J.  </a:t>
            </a:r>
          </a:p>
          <a:p>
            <a:pPr algn="ctr"/>
            <a:endParaRPr lang="it-IT" sz="1050" b="1" dirty="0">
              <a:solidFill>
                <a:srgbClr val="FF6600"/>
              </a:solidFill>
            </a:endParaRPr>
          </a:p>
        </p:txBody>
      </p:sp>
      <p:pic>
        <p:nvPicPr>
          <p:cNvPr id="2053" name="Picture 12" descr="C:\Users\a.racioppo\AppData\Local\Microsoft\Windows\Temporary Internet Files\Content.Outlook\B2WD9VWL\Logo_Fse_ITA_2008-2013.gif"/>
          <p:cNvPicPr>
            <a:picLocks noChangeAspect="1" noChangeArrowheads="1"/>
          </p:cNvPicPr>
          <p:nvPr/>
        </p:nvPicPr>
        <p:blipFill>
          <a:blip r:embed="rId3" cstate="print"/>
          <a:srcRect/>
          <a:stretch>
            <a:fillRect/>
          </a:stretch>
        </p:blipFill>
        <p:spPr bwMode="auto">
          <a:xfrm>
            <a:off x="7753350" y="620713"/>
            <a:ext cx="952500" cy="438150"/>
          </a:xfrm>
          <a:prstGeom prst="rect">
            <a:avLst/>
          </a:prstGeom>
          <a:noFill/>
          <a:ln w="9525">
            <a:noFill/>
            <a:miter lim="800000"/>
            <a:headEnd/>
            <a:tailEnd/>
          </a:ln>
        </p:spPr>
      </p:pic>
      <p:pic>
        <p:nvPicPr>
          <p:cNvPr id="2054" name="Picture 13" descr="C:\Users\a.racioppo\AppData\Local\Microsoft\Windows\Temporary Internet Files\Content.Outlook\B2WD9VWL\LOGO_UE_FSE.jpg"/>
          <p:cNvPicPr>
            <a:picLocks noChangeAspect="1" noChangeArrowheads="1"/>
          </p:cNvPicPr>
          <p:nvPr/>
        </p:nvPicPr>
        <p:blipFill>
          <a:blip r:embed="rId4" cstate="print"/>
          <a:srcRect/>
          <a:stretch>
            <a:fillRect/>
          </a:stretch>
        </p:blipFill>
        <p:spPr bwMode="auto">
          <a:xfrm>
            <a:off x="425450" y="404813"/>
            <a:ext cx="977900" cy="881062"/>
          </a:xfrm>
          <a:prstGeom prst="rect">
            <a:avLst/>
          </a:prstGeom>
          <a:noFill/>
          <a:ln w="9525">
            <a:noFill/>
            <a:miter lim="800000"/>
            <a:headEnd/>
            <a:tailEnd/>
          </a:ln>
        </p:spPr>
      </p:pic>
      <p:pic>
        <p:nvPicPr>
          <p:cNvPr id="2055" name="Picture 14" descr="C:\Users\a.racioppo\AppData\Local\Microsoft\Windows\Temporary Internet Files\Content.Outlook\B2WD9VWL\logoML_Ist_PAPL (2).jpg"/>
          <p:cNvPicPr>
            <a:picLocks noChangeAspect="1" noChangeArrowheads="1"/>
          </p:cNvPicPr>
          <p:nvPr/>
        </p:nvPicPr>
        <p:blipFill>
          <a:blip r:embed="rId5" cstate="print"/>
          <a:srcRect/>
          <a:stretch>
            <a:fillRect/>
          </a:stretch>
        </p:blipFill>
        <p:spPr bwMode="auto">
          <a:xfrm>
            <a:off x="4211638" y="404813"/>
            <a:ext cx="1257300" cy="1023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p:cNvGraphicFramePr>
            <a:graphicFrameLocks noGrp="1"/>
          </p:cNvGraphicFramePr>
          <p:nvPr/>
        </p:nvGraphicFramePr>
        <p:xfrm>
          <a:off x="395536" y="1196752"/>
          <a:ext cx="8424935" cy="5375045"/>
        </p:xfrm>
        <a:graphic>
          <a:graphicData uri="http://schemas.openxmlformats.org/drawingml/2006/table">
            <a:tbl>
              <a:tblPr firstRow="1" bandRow="1">
                <a:tableStyleId>{5C22544A-7EE6-4342-B048-85BDC9FD1C3A}</a:tableStyleId>
              </a:tblPr>
              <a:tblGrid>
                <a:gridCol w="1684987"/>
                <a:gridCol w="1123325"/>
                <a:gridCol w="2520280"/>
                <a:gridCol w="1411356"/>
                <a:gridCol w="1684987"/>
              </a:tblGrid>
              <a:tr h="1008112">
                <a:tc>
                  <a:txBody>
                    <a:bodyPr/>
                    <a:lstStyle/>
                    <a:p>
                      <a:pPr algn="ctr">
                        <a:spcBef>
                          <a:spcPts val="600"/>
                        </a:spcBef>
                        <a:spcAft>
                          <a:spcPts val="0"/>
                        </a:spcAft>
                      </a:pPr>
                      <a:endParaRPr lang="it-IT" sz="1200" b="1" dirty="0" smtClean="0">
                        <a:solidFill>
                          <a:srgbClr val="E36C0A"/>
                        </a:solidFill>
                        <a:latin typeface="Arial"/>
                        <a:ea typeface="Times New Roman"/>
                      </a:endParaRPr>
                    </a:p>
                    <a:p>
                      <a:pPr algn="ctr">
                        <a:spcBef>
                          <a:spcPts val="600"/>
                        </a:spcBef>
                        <a:spcAft>
                          <a:spcPts val="0"/>
                        </a:spcAft>
                      </a:pPr>
                      <a:r>
                        <a:rPr lang="it-IT" sz="1200" b="1" dirty="0" smtClean="0">
                          <a:solidFill>
                            <a:srgbClr val="E36C0A"/>
                          </a:solidFill>
                          <a:latin typeface="Arial"/>
                          <a:ea typeface="Times New Roman"/>
                        </a:rPr>
                        <a:t>WHAT</a:t>
                      </a:r>
                    </a:p>
                    <a:p>
                      <a:pPr marL="0" marR="0" indent="0" algn="ctr" defTabSz="914400" rtl="0" eaLnBrk="1" fontAlgn="auto" latinLnBrk="0" hangingPunct="1">
                        <a:lnSpc>
                          <a:spcPct val="100000"/>
                        </a:lnSpc>
                        <a:spcBef>
                          <a:spcPts val="600"/>
                        </a:spcBef>
                        <a:spcAft>
                          <a:spcPts val="0"/>
                        </a:spcAft>
                        <a:buClrTx/>
                        <a:buSzTx/>
                        <a:buFontTx/>
                        <a:buNone/>
                        <a:tabLst/>
                        <a:defRPr/>
                      </a:pPr>
                      <a:r>
                        <a:rPr lang="it-IT" sz="1200" b="1" dirty="0" err="1" smtClean="0">
                          <a:solidFill>
                            <a:srgbClr val="E36C0A"/>
                          </a:solidFill>
                          <a:latin typeface="+mn-lt"/>
                          <a:ea typeface="Times New Roman"/>
                        </a:rPr>
                        <a:t>Activities</a:t>
                      </a:r>
                      <a:endParaRPr lang="it-IT" sz="1200" dirty="0" smtClean="0">
                        <a:latin typeface="Times New Roman"/>
                        <a:ea typeface="Times New Roman"/>
                      </a:endParaRPr>
                    </a:p>
                    <a:p>
                      <a:pPr algn="ctr">
                        <a:spcBef>
                          <a:spcPts val="600"/>
                        </a:spcBef>
                        <a:spcAft>
                          <a:spcPts val="0"/>
                        </a:spcAft>
                      </a:pPr>
                      <a:endParaRPr lang="it-IT" sz="1200" dirty="0">
                        <a:latin typeface="Times New Roman"/>
                        <a:ea typeface="Times New Roman"/>
                      </a:endParaRPr>
                    </a:p>
                  </a:txBody>
                  <a:tcPr marL="68580" marR="68580" marT="0" marB="0"/>
                </a:tc>
                <a:tc>
                  <a:txBody>
                    <a:bodyPr/>
                    <a:lstStyle/>
                    <a:p>
                      <a:pPr algn="ctr">
                        <a:spcBef>
                          <a:spcPts val="600"/>
                        </a:spcBef>
                        <a:spcAft>
                          <a:spcPts val="0"/>
                        </a:spcAft>
                      </a:pPr>
                      <a:r>
                        <a:rPr lang="it-IT" sz="1200" b="1" dirty="0" smtClean="0">
                          <a:solidFill>
                            <a:srgbClr val="E36C0A"/>
                          </a:solidFill>
                          <a:latin typeface="Arial"/>
                          <a:ea typeface="Times New Roman"/>
                        </a:rPr>
                        <a:t> </a:t>
                      </a:r>
                    </a:p>
                    <a:p>
                      <a:pPr algn="ctr">
                        <a:spcBef>
                          <a:spcPts val="600"/>
                        </a:spcBef>
                        <a:spcAft>
                          <a:spcPts val="0"/>
                        </a:spcAft>
                      </a:pPr>
                      <a:r>
                        <a:rPr lang="it-IT" sz="1200" b="1" dirty="0" smtClean="0">
                          <a:solidFill>
                            <a:srgbClr val="E36C0A"/>
                          </a:solidFill>
                          <a:latin typeface="Arial"/>
                          <a:ea typeface="Times New Roman"/>
                        </a:rPr>
                        <a:t>WHEN</a:t>
                      </a:r>
                    </a:p>
                    <a:p>
                      <a:pPr algn="ctr">
                        <a:spcBef>
                          <a:spcPts val="600"/>
                        </a:spcBef>
                        <a:spcAft>
                          <a:spcPts val="0"/>
                        </a:spcAft>
                      </a:pPr>
                      <a:r>
                        <a:rPr lang="it-IT" sz="1200" b="1" dirty="0" err="1" smtClean="0">
                          <a:solidFill>
                            <a:srgbClr val="E36C0A"/>
                          </a:solidFill>
                          <a:latin typeface="+mn-lt"/>
                          <a:ea typeface="Times New Roman"/>
                        </a:rPr>
                        <a:t>Timetable</a:t>
                      </a:r>
                      <a:endParaRPr lang="it-IT" sz="1200" dirty="0">
                        <a:latin typeface="Times New Roman"/>
                        <a:ea typeface="Times New Roman"/>
                      </a:endParaRPr>
                    </a:p>
                  </a:txBody>
                  <a:tcPr marL="68580" marR="68580" marT="0" marB="0"/>
                </a:tc>
                <a:tc>
                  <a:txBody>
                    <a:bodyPr/>
                    <a:lstStyle/>
                    <a:p>
                      <a:pPr algn="ctr">
                        <a:spcBef>
                          <a:spcPts val="600"/>
                        </a:spcBef>
                        <a:spcAft>
                          <a:spcPts val="0"/>
                        </a:spcAft>
                      </a:pPr>
                      <a:endParaRPr lang="it-IT" sz="1200" b="1" dirty="0" smtClean="0">
                        <a:solidFill>
                          <a:srgbClr val="E36C0A"/>
                        </a:solidFill>
                        <a:latin typeface="Arial"/>
                        <a:ea typeface="Times New Roman"/>
                      </a:endParaRPr>
                    </a:p>
                    <a:p>
                      <a:pPr algn="ctr">
                        <a:spcBef>
                          <a:spcPts val="600"/>
                        </a:spcBef>
                        <a:spcAft>
                          <a:spcPts val="0"/>
                        </a:spcAft>
                      </a:pPr>
                      <a:r>
                        <a:rPr lang="it-IT" sz="1200" b="1" dirty="0" smtClean="0">
                          <a:solidFill>
                            <a:srgbClr val="E36C0A"/>
                          </a:solidFill>
                          <a:latin typeface="Arial"/>
                          <a:ea typeface="Times New Roman"/>
                        </a:rPr>
                        <a:t>HOW</a:t>
                      </a:r>
                      <a:endParaRPr lang="it-IT" sz="1200" dirty="0">
                        <a:latin typeface="Times New Roman"/>
                        <a:ea typeface="Times New Roman"/>
                      </a:endParaRPr>
                    </a:p>
                  </a:txBody>
                  <a:tcPr marL="68580" marR="68580" marT="0" marB="0"/>
                </a:tc>
                <a:tc>
                  <a:txBody>
                    <a:bodyPr/>
                    <a:lstStyle/>
                    <a:p>
                      <a:pPr algn="ctr">
                        <a:spcBef>
                          <a:spcPts val="600"/>
                        </a:spcBef>
                        <a:spcAft>
                          <a:spcPts val="0"/>
                        </a:spcAft>
                      </a:pPr>
                      <a:endParaRPr lang="it-IT" sz="1200" b="1" dirty="0" smtClean="0">
                        <a:solidFill>
                          <a:srgbClr val="E36C0A"/>
                        </a:solidFill>
                        <a:latin typeface="Arial"/>
                        <a:ea typeface="Times New Roman"/>
                      </a:endParaRPr>
                    </a:p>
                    <a:p>
                      <a:pPr algn="ctr">
                        <a:spcBef>
                          <a:spcPts val="600"/>
                        </a:spcBef>
                        <a:spcAft>
                          <a:spcPts val="0"/>
                        </a:spcAft>
                      </a:pPr>
                      <a:r>
                        <a:rPr lang="it-IT" sz="1200" b="1" dirty="0" smtClean="0">
                          <a:solidFill>
                            <a:srgbClr val="E36C0A"/>
                          </a:solidFill>
                          <a:latin typeface="Arial"/>
                          <a:ea typeface="Times New Roman"/>
                        </a:rPr>
                        <a:t>WHO</a:t>
                      </a:r>
                    </a:p>
                    <a:p>
                      <a:pPr marL="0" marR="0" indent="0" algn="ctr" defTabSz="914400" rtl="0" eaLnBrk="1" fontAlgn="auto" latinLnBrk="0" hangingPunct="1">
                        <a:lnSpc>
                          <a:spcPct val="100000"/>
                        </a:lnSpc>
                        <a:spcBef>
                          <a:spcPts val="600"/>
                        </a:spcBef>
                        <a:spcAft>
                          <a:spcPts val="0"/>
                        </a:spcAft>
                        <a:buClrTx/>
                        <a:buSzTx/>
                        <a:buFontTx/>
                        <a:buNone/>
                        <a:tabLst/>
                        <a:defRPr/>
                      </a:pPr>
                      <a:r>
                        <a:rPr lang="it-IT" sz="1200" b="1" dirty="0" err="1" smtClean="0">
                          <a:solidFill>
                            <a:srgbClr val="E36C0A"/>
                          </a:solidFill>
                          <a:latin typeface="+mn-lt"/>
                          <a:ea typeface="Times New Roman"/>
                        </a:rPr>
                        <a:t>Partners</a:t>
                      </a:r>
                      <a:r>
                        <a:rPr lang="it-IT" sz="1200" b="1" dirty="0" smtClean="0">
                          <a:solidFill>
                            <a:srgbClr val="E36C0A"/>
                          </a:solidFill>
                          <a:latin typeface="+mn-lt"/>
                          <a:ea typeface="Times New Roman"/>
                        </a:rPr>
                        <a:t> </a:t>
                      </a:r>
                      <a:r>
                        <a:rPr lang="it-IT" sz="1200" b="1" dirty="0" err="1" smtClean="0">
                          <a:solidFill>
                            <a:srgbClr val="E36C0A"/>
                          </a:solidFill>
                          <a:latin typeface="+mn-lt"/>
                          <a:ea typeface="Times New Roman"/>
                        </a:rPr>
                        <a:t>involved</a:t>
                      </a:r>
                      <a:endParaRPr lang="it-IT" sz="1200" dirty="0" smtClean="0">
                        <a:latin typeface="Times New Roman"/>
                        <a:ea typeface="Times New Roman"/>
                      </a:endParaRPr>
                    </a:p>
                    <a:p>
                      <a:pPr algn="ctr">
                        <a:spcBef>
                          <a:spcPts val="600"/>
                        </a:spcBef>
                        <a:spcAft>
                          <a:spcPts val="0"/>
                        </a:spcAft>
                      </a:pPr>
                      <a:endParaRPr lang="it-IT" sz="1200" dirty="0">
                        <a:latin typeface="Times New Roman"/>
                        <a:ea typeface="Times New Roman"/>
                      </a:endParaRPr>
                    </a:p>
                  </a:txBody>
                  <a:tcPr marL="68580" marR="68580" marT="0" marB="0"/>
                </a:tc>
                <a:tc>
                  <a:txBody>
                    <a:bodyPr/>
                    <a:lstStyle/>
                    <a:p>
                      <a:pPr algn="ctr">
                        <a:spcBef>
                          <a:spcPts val="600"/>
                        </a:spcBef>
                        <a:spcAft>
                          <a:spcPts val="0"/>
                        </a:spcAft>
                      </a:pPr>
                      <a:endParaRPr lang="it-IT" sz="1200" b="1" dirty="0" smtClean="0">
                        <a:solidFill>
                          <a:srgbClr val="E36C0A"/>
                        </a:solidFill>
                        <a:latin typeface="Arial"/>
                        <a:ea typeface="Times New Roman"/>
                      </a:endParaRPr>
                    </a:p>
                    <a:p>
                      <a:pPr algn="ctr">
                        <a:spcBef>
                          <a:spcPts val="600"/>
                        </a:spcBef>
                        <a:spcAft>
                          <a:spcPts val="0"/>
                        </a:spcAft>
                      </a:pPr>
                      <a:r>
                        <a:rPr lang="it-IT" sz="1200" b="1" dirty="0" smtClean="0">
                          <a:solidFill>
                            <a:srgbClr val="E36C0A"/>
                          </a:solidFill>
                          <a:latin typeface="Arial"/>
                          <a:ea typeface="Times New Roman"/>
                        </a:rPr>
                        <a:t>OUTPUT</a:t>
                      </a:r>
                      <a:endParaRPr lang="it-IT" sz="1200" dirty="0">
                        <a:latin typeface="Times New Roman"/>
                        <a:ea typeface="Times New Roman"/>
                      </a:endParaRPr>
                    </a:p>
                  </a:txBody>
                  <a:tcPr marL="68580" marR="68580" marT="0" marB="0"/>
                </a:tc>
              </a:tr>
              <a:tr h="2332017">
                <a:tc>
                  <a:txBody>
                    <a:bodyPr/>
                    <a:lstStyle/>
                    <a:p>
                      <a:pPr>
                        <a:spcBef>
                          <a:spcPts val="600"/>
                        </a:spcBef>
                        <a:spcAft>
                          <a:spcPts val="0"/>
                        </a:spcAft>
                      </a:pPr>
                      <a:endParaRPr lang="en-US" sz="1200" b="1" dirty="0" smtClean="0">
                        <a:solidFill>
                          <a:srgbClr val="E36C0A"/>
                        </a:solidFill>
                        <a:latin typeface="Arial"/>
                        <a:ea typeface="Times New Roman"/>
                      </a:endParaRPr>
                    </a:p>
                    <a:p>
                      <a:pPr>
                        <a:spcBef>
                          <a:spcPts val="600"/>
                        </a:spcBef>
                        <a:spcAft>
                          <a:spcPts val="0"/>
                        </a:spcAft>
                      </a:pPr>
                      <a:r>
                        <a:rPr lang="en-US" sz="1200" b="1" dirty="0" smtClean="0">
                          <a:solidFill>
                            <a:srgbClr val="E36C0A"/>
                          </a:solidFill>
                          <a:latin typeface="Arial"/>
                          <a:ea typeface="Times New Roman"/>
                        </a:rPr>
                        <a:t>1. Planning </a:t>
                      </a:r>
                      <a:r>
                        <a:rPr lang="en-US" sz="1200" b="1" dirty="0">
                          <a:solidFill>
                            <a:srgbClr val="E36C0A"/>
                          </a:solidFill>
                          <a:latin typeface="Arial"/>
                          <a:ea typeface="Times New Roman"/>
                        </a:rPr>
                        <a:t>and preparation of survey tools</a:t>
                      </a:r>
                      <a:endParaRPr lang="it-IT" sz="1200" dirty="0">
                        <a:latin typeface="Times New Roman"/>
                        <a:ea typeface="Times New Roman"/>
                      </a:endParaRPr>
                    </a:p>
                  </a:txBody>
                  <a:tcPr marL="68580" marR="68580" marT="0" marB="0"/>
                </a:tc>
                <a:tc>
                  <a:txBody>
                    <a:bodyPr/>
                    <a:lstStyle/>
                    <a:p>
                      <a:pPr>
                        <a:spcBef>
                          <a:spcPts val="600"/>
                        </a:spcBef>
                        <a:spcAft>
                          <a:spcPts val="0"/>
                        </a:spcAft>
                      </a:pPr>
                      <a:endParaRPr lang="en-US" sz="1200" dirty="0" smtClean="0">
                        <a:solidFill>
                          <a:srgbClr val="E36C0A"/>
                        </a:solidFill>
                        <a:latin typeface="Arial"/>
                        <a:ea typeface="Times New Roman"/>
                      </a:endParaRPr>
                    </a:p>
                    <a:p>
                      <a:pPr>
                        <a:spcBef>
                          <a:spcPts val="600"/>
                        </a:spcBef>
                        <a:spcAft>
                          <a:spcPts val="0"/>
                        </a:spcAft>
                      </a:pPr>
                      <a:r>
                        <a:rPr lang="en-US" sz="1200" dirty="0" smtClean="0">
                          <a:solidFill>
                            <a:srgbClr val="E36C0A"/>
                          </a:solidFill>
                          <a:latin typeface="Arial"/>
                          <a:ea typeface="Times New Roman"/>
                        </a:rPr>
                        <a:t>02/13</a:t>
                      </a:r>
                      <a:endParaRPr lang="it-IT" sz="1200" dirty="0">
                        <a:latin typeface="Times New Roman"/>
                        <a:ea typeface="Times New Roman"/>
                      </a:endParaRPr>
                    </a:p>
                  </a:txBody>
                  <a:tcPr marL="68580" marR="68580" marT="0" marB="0"/>
                </a:tc>
                <a:tc>
                  <a:txBody>
                    <a:bodyPr/>
                    <a:lstStyle/>
                    <a:p>
                      <a:pPr>
                        <a:spcBef>
                          <a:spcPts val="600"/>
                        </a:spcBef>
                        <a:spcAft>
                          <a:spcPts val="0"/>
                        </a:spcAft>
                      </a:pPr>
                      <a:endParaRPr lang="en-US" sz="1200" dirty="0" smtClean="0">
                        <a:solidFill>
                          <a:srgbClr val="E36C0A"/>
                        </a:solidFill>
                        <a:latin typeface="Arial"/>
                        <a:ea typeface="Times New Roman"/>
                      </a:endParaRPr>
                    </a:p>
                    <a:p>
                      <a:pPr>
                        <a:spcBef>
                          <a:spcPts val="600"/>
                        </a:spcBef>
                        <a:spcAft>
                          <a:spcPts val="0"/>
                        </a:spcAft>
                      </a:pPr>
                      <a:r>
                        <a:rPr lang="en-US" sz="1200" dirty="0" smtClean="0">
                          <a:solidFill>
                            <a:srgbClr val="E36C0A"/>
                          </a:solidFill>
                          <a:latin typeface="Arial"/>
                          <a:ea typeface="Times New Roman"/>
                        </a:rPr>
                        <a:t>Preparation </a:t>
                      </a:r>
                      <a:r>
                        <a:rPr lang="en-US" sz="1200" dirty="0">
                          <a:solidFill>
                            <a:srgbClr val="E36C0A"/>
                          </a:solidFill>
                          <a:latin typeface="Arial"/>
                          <a:ea typeface="Times New Roman"/>
                        </a:rPr>
                        <a:t>of survey tools open to comments and validation from partners:</a:t>
                      </a:r>
                      <a:endParaRPr lang="it-IT" sz="1200" dirty="0">
                        <a:latin typeface="Times New Roman"/>
                        <a:ea typeface="Times New Roman"/>
                      </a:endParaRPr>
                    </a:p>
                    <a:p>
                      <a:pPr marL="342900" lvl="0" indent="-342900">
                        <a:spcBef>
                          <a:spcPts val="600"/>
                        </a:spcBef>
                        <a:spcAft>
                          <a:spcPts val="0"/>
                        </a:spcAft>
                        <a:buFont typeface="Symbol"/>
                        <a:buChar char=""/>
                      </a:pPr>
                      <a:r>
                        <a:rPr lang="en-US" sz="1200" dirty="0" smtClean="0">
                          <a:solidFill>
                            <a:srgbClr val="E36C0A"/>
                          </a:solidFill>
                          <a:latin typeface="Arial"/>
                          <a:ea typeface="Times New Roman"/>
                        </a:rPr>
                        <a:t>Grid </a:t>
                      </a:r>
                      <a:r>
                        <a:rPr lang="en-US" sz="1200" dirty="0">
                          <a:solidFill>
                            <a:srgbClr val="E36C0A"/>
                          </a:solidFill>
                          <a:latin typeface="Arial"/>
                          <a:ea typeface="Times New Roman"/>
                        </a:rPr>
                        <a:t>for the collection of the features of implementation structures of Nat/Reg. Mob. programs</a:t>
                      </a:r>
                      <a:endParaRPr lang="it-IT" sz="1200" dirty="0">
                        <a:latin typeface="Times New Roman"/>
                        <a:ea typeface="Times New Roman"/>
                      </a:endParaRPr>
                    </a:p>
                    <a:p>
                      <a:pPr marL="342900" lvl="0" indent="-342900">
                        <a:spcBef>
                          <a:spcPts val="600"/>
                        </a:spcBef>
                        <a:spcAft>
                          <a:spcPts val="0"/>
                        </a:spcAft>
                        <a:buFont typeface="Symbol"/>
                        <a:buChar char=""/>
                      </a:pPr>
                      <a:r>
                        <a:rPr lang="en-US" sz="1200" dirty="0">
                          <a:solidFill>
                            <a:srgbClr val="E36C0A"/>
                          </a:solidFill>
                          <a:latin typeface="Arial"/>
                          <a:ea typeface="Times New Roman"/>
                        </a:rPr>
                        <a:t>Short questionnaire for Mob. programs project operators</a:t>
                      </a:r>
                      <a:endParaRPr lang="it-IT" sz="1200" dirty="0">
                        <a:latin typeface="Times New Roman"/>
                        <a:ea typeface="Times New Roman"/>
                      </a:endParaRPr>
                    </a:p>
                  </a:txBody>
                  <a:tcPr marL="68580" marR="68580" marT="0" marB="0"/>
                </a:tc>
                <a:tc>
                  <a:txBody>
                    <a:bodyPr/>
                    <a:lstStyle/>
                    <a:p>
                      <a:pPr>
                        <a:spcBef>
                          <a:spcPts val="600"/>
                        </a:spcBef>
                        <a:spcAft>
                          <a:spcPts val="0"/>
                        </a:spcAft>
                      </a:pPr>
                      <a:endParaRPr lang="en-US" sz="1200" dirty="0" smtClean="0">
                        <a:solidFill>
                          <a:srgbClr val="E36C0A"/>
                        </a:solidFill>
                        <a:latin typeface="Arial"/>
                        <a:ea typeface="Times New Roman"/>
                      </a:endParaRPr>
                    </a:p>
                    <a:p>
                      <a:pPr>
                        <a:spcBef>
                          <a:spcPts val="600"/>
                        </a:spcBef>
                        <a:spcAft>
                          <a:spcPts val="0"/>
                        </a:spcAft>
                      </a:pPr>
                      <a:r>
                        <a:rPr lang="en-US" sz="1200" dirty="0" smtClean="0">
                          <a:solidFill>
                            <a:srgbClr val="E36C0A"/>
                          </a:solidFill>
                          <a:latin typeface="Arial"/>
                          <a:ea typeface="Times New Roman"/>
                        </a:rPr>
                        <a:t>Italy</a:t>
                      </a:r>
                      <a:endParaRPr lang="it-IT" sz="1200" dirty="0">
                        <a:latin typeface="Times New Roman"/>
                        <a:ea typeface="Times New Roman"/>
                      </a:endParaRPr>
                    </a:p>
                  </a:txBody>
                  <a:tcPr marL="68580" marR="68580" marT="0" marB="0"/>
                </a:tc>
                <a:tc>
                  <a:txBody>
                    <a:bodyPr/>
                    <a:lstStyle/>
                    <a:p>
                      <a:pPr marL="342900" lvl="0" indent="-342900">
                        <a:spcBef>
                          <a:spcPts val="600"/>
                        </a:spcBef>
                        <a:spcAft>
                          <a:spcPts val="0"/>
                        </a:spcAft>
                        <a:buFont typeface="Symbol"/>
                        <a:buChar char=""/>
                      </a:pPr>
                      <a:endParaRPr lang="en-US" sz="1200" dirty="0" smtClean="0">
                        <a:solidFill>
                          <a:srgbClr val="E36C0A"/>
                        </a:solidFill>
                        <a:latin typeface="Arial"/>
                        <a:ea typeface="Times New Roman"/>
                      </a:endParaRPr>
                    </a:p>
                    <a:p>
                      <a:pPr marL="342900" lvl="0" indent="-342900">
                        <a:spcBef>
                          <a:spcPts val="600"/>
                        </a:spcBef>
                        <a:spcAft>
                          <a:spcPts val="0"/>
                        </a:spcAft>
                        <a:buFont typeface="Symbol"/>
                        <a:buChar char=""/>
                      </a:pPr>
                      <a:r>
                        <a:rPr lang="en-US" sz="1200" dirty="0" smtClean="0">
                          <a:solidFill>
                            <a:srgbClr val="E36C0A"/>
                          </a:solidFill>
                          <a:latin typeface="Arial"/>
                          <a:ea typeface="Times New Roman"/>
                        </a:rPr>
                        <a:t>Draft </a:t>
                      </a:r>
                      <a:r>
                        <a:rPr lang="en-US" sz="1200" dirty="0">
                          <a:solidFill>
                            <a:srgbClr val="E36C0A"/>
                          </a:solidFill>
                          <a:latin typeface="Arial"/>
                          <a:ea typeface="Times New Roman"/>
                        </a:rPr>
                        <a:t>Working </a:t>
                      </a:r>
                      <a:r>
                        <a:rPr lang="en-US" sz="1200" dirty="0" smtClean="0">
                          <a:solidFill>
                            <a:srgbClr val="E36C0A"/>
                          </a:solidFill>
                          <a:latin typeface="Arial"/>
                          <a:ea typeface="Times New Roman"/>
                        </a:rPr>
                        <a:t>Plan </a:t>
                      </a:r>
                      <a:r>
                        <a:rPr lang="en-US" sz="1200" dirty="0">
                          <a:solidFill>
                            <a:srgbClr val="E36C0A"/>
                          </a:solidFill>
                          <a:latin typeface="Arial"/>
                          <a:ea typeface="Times New Roman"/>
                        </a:rPr>
                        <a:t>Task E (February 28th);</a:t>
                      </a:r>
                      <a:endParaRPr lang="it-IT" sz="1200" dirty="0">
                        <a:latin typeface="Times New Roman"/>
                        <a:ea typeface="Times New Roman"/>
                      </a:endParaRPr>
                    </a:p>
                    <a:p>
                      <a:pPr marL="342900" lvl="0" indent="-342900">
                        <a:spcBef>
                          <a:spcPts val="600"/>
                        </a:spcBef>
                        <a:spcAft>
                          <a:spcPts val="0"/>
                        </a:spcAft>
                        <a:buFont typeface="Symbol"/>
                        <a:buChar char=""/>
                      </a:pPr>
                      <a:r>
                        <a:rPr lang="en-US" sz="1200" dirty="0">
                          <a:solidFill>
                            <a:srgbClr val="E36C0A"/>
                          </a:solidFill>
                          <a:latin typeface="Arial"/>
                          <a:ea typeface="Times New Roman"/>
                        </a:rPr>
                        <a:t>Survey tools proposal.</a:t>
                      </a:r>
                      <a:endParaRPr lang="it-IT" sz="1200" dirty="0">
                        <a:latin typeface="Times New Roman"/>
                        <a:ea typeface="Times New Roman"/>
                      </a:endParaRPr>
                    </a:p>
                  </a:txBody>
                  <a:tcPr marL="68580" marR="68580" marT="0" marB="0"/>
                </a:tc>
              </a:tr>
              <a:tr h="1900028">
                <a:tc>
                  <a:txBody>
                    <a:bodyPr/>
                    <a:lstStyle/>
                    <a:p>
                      <a:pPr>
                        <a:spcBef>
                          <a:spcPts val="600"/>
                        </a:spcBef>
                        <a:spcAft>
                          <a:spcPts val="0"/>
                        </a:spcAft>
                      </a:pPr>
                      <a:endParaRPr lang="en-US" sz="1200" b="1" dirty="0" smtClean="0">
                        <a:solidFill>
                          <a:srgbClr val="E36C0A"/>
                        </a:solidFill>
                        <a:latin typeface="Arial"/>
                        <a:ea typeface="Times New Roman"/>
                      </a:endParaRPr>
                    </a:p>
                    <a:p>
                      <a:pPr>
                        <a:spcBef>
                          <a:spcPts val="600"/>
                        </a:spcBef>
                        <a:spcAft>
                          <a:spcPts val="0"/>
                        </a:spcAft>
                      </a:pPr>
                      <a:r>
                        <a:rPr lang="en-US" sz="1200" b="1" dirty="0" smtClean="0">
                          <a:solidFill>
                            <a:srgbClr val="E36C0A"/>
                          </a:solidFill>
                          <a:latin typeface="Arial"/>
                          <a:ea typeface="Times New Roman"/>
                        </a:rPr>
                        <a:t>2. Preliminary </a:t>
                      </a:r>
                      <a:r>
                        <a:rPr lang="en-US" sz="1200" b="1" dirty="0">
                          <a:solidFill>
                            <a:srgbClr val="E36C0A"/>
                          </a:solidFill>
                          <a:latin typeface="Arial"/>
                          <a:ea typeface="Times New Roman"/>
                        </a:rPr>
                        <a:t>survey of programs relevant to the topic</a:t>
                      </a:r>
                      <a:endParaRPr lang="it-IT" sz="1200" dirty="0">
                        <a:latin typeface="Times New Roman"/>
                        <a:ea typeface="Times New Roman"/>
                      </a:endParaRPr>
                    </a:p>
                  </a:txBody>
                  <a:tcPr marL="68580" marR="68580" marT="0" marB="0"/>
                </a:tc>
                <a:tc>
                  <a:txBody>
                    <a:bodyPr/>
                    <a:lstStyle/>
                    <a:p>
                      <a:pPr>
                        <a:spcBef>
                          <a:spcPts val="600"/>
                        </a:spcBef>
                        <a:spcAft>
                          <a:spcPts val="0"/>
                        </a:spcAft>
                      </a:pPr>
                      <a:endParaRPr lang="en-US" sz="1200" dirty="0" smtClean="0">
                        <a:solidFill>
                          <a:srgbClr val="E36C0A"/>
                        </a:solidFill>
                        <a:latin typeface="Arial"/>
                        <a:ea typeface="Times New Roman"/>
                      </a:endParaRPr>
                    </a:p>
                    <a:p>
                      <a:pPr>
                        <a:spcBef>
                          <a:spcPts val="600"/>
                        </a:spcBef>
                        <a:spcAft>
                          <a:spcPts val="0"/>
                        </a:spcAft>
                      </a:pPr>
                      <a:r>
                        <a:rPr lang="en-US" sz="1200" dirty="0" smtClean="0">
                          <a:solidFill>
                            <a:srgbClr val="E36C0A"/>
                          </a:solidFill>
                          <a:latin typeface="Arial"/>
                          <a:ea typeface="Times New Roman"/>
                        </a:rPr>
                        <a:t>02-04/13</a:t>
                      </a:r>
                      <a:endParaRPr lang="it-IT" sz="1200" dirty="0">
                        <a:latin typeface="Times New Roman"/>
                        <a:ea typeface="Times New Roman"/>
                      </a:endParaRPr>
                    </a:p>
                  </a:txBody>
                  <a:tcPr marL="68580" marR="68580" marT="0" marB="0"/>
                </a:tc>
                <a:tc>
                  <a:txBody>
                    <a:bodyPr/>
                    <a:lstStyle/>
                    <a:p>
                      <a:pPr>
                        <a:spcBef>
                          <a:spcPts val="600"/>
                        </a:spcBef>
                        <a:spcAft>
                          <a:spcPts val="0"/>
                        </a:spcAft>
                      </a:pPr>
                      <a:endParaRPr lang="en-US" sz="1200" dirty="0" smtClean="0">
                        <a:solidFill>
                          <a:srgbClr val="E36C0A"/>
                        </a:solidFill>
                        <a:latin typeface="Arial"/>
                        <a:ea typeface="Times New Roman"/>
                      </a:endParaRPr>
                    </a:p>
                    <a:p>
                      <a:pPr>
                        <a:spcBef>
                          <a:spcPts val="600"/>
                        </a:spcBef>
                        <a:spcAft>
                          <a:spcPts val="0"/>
                        </a:spcAft>
                      </a:pPr>
                      <a:r>
                        <a:rPr lang="en-US" sz="1200" dirty="0" smtClean="0">
                          <a:solidFill>
                            <a:srgbClr val="E36C0A"/>
                          </a:solidFill>
                          <a:latin typeface="Arial"/>
                          <a:ea typeface="Times New Roman"/>
                        </a:rPr>
                        <a:t>Desk </a:t>
                      </a:r>
                      <a:r>
                        <a:rPr lang="en-US" sz="1200" dirty="0">
                          <a:solidFill>
                            <a:srgbClr val="E36C0A"/>
                          </a:solidFill>
                          <a:latin typeface="Arial"/>
                          <a:ea typeface="Times New Roman"/>
                        </a:rPr>
                        <a:t>analysis of relevant documents on: </a:t>
                      </a:r>
                      <a:r>
                        <a:rPr lang="en-US" sz="1200" dirty="0" err="1">
                          <a:solidFill>
                            <a:srgbClr val="E36C0A"/>
                          </a:solidFill>
                          <a:latin typeface="Arial"/>
                          <a:ea typeface="Times New Roman"/>
                        </a:rPr>
                        <a:t>IdA</a:t>
                      </a:r>
                      <a:r>
                        <a:rPr lang="en-US" sz="1200" dirty="0">
                          <a:solidFill>
                            <a:srgbClr val="E36C0A"/>
                          </a:solidFill>
                          <a:latin typeface="Arial"/>
                          <a:ea typeface="Times New Roman"/>
                        </a:rPr>
                        <a:t>, LLP – Leonardo </a:t>
                      </a:r>
                      <a:r>
                        <a:rPr lang="en-US" sz="1200" dirty="0" err="1">
                          <a:solidFill>
                            <a:srgbClr val="E36C0A"/>
                          </a:solidFill>
                          <a:latin typeface="Arial"/>
                          <a:ea typeface="Times New Roman"/>
                        </a:rPr>
                        <a:t>da</a:t>
                      </a:r>
                      <a:r>
                        <a:rPr lang="en-US" sz="1200" dirty="0">
                          <a:solidFill>
                            <a:srgbClr val="E36C0A"/>
                          </a:solidFill>
                          <a:latin typeface="Arial"/>
                          <a:ea typeface="Times New Roman"/>
                        </a:rPr>
                        <a:t> Vinci, Equal, Nat/Reg. programs (calls, </a:t>
                      </a:r>
                      <a:r>
                        <a:rPr lang="en-US" sz="1200" dirty="0" smtClean="0">
                          <a:solidFill>
                            <a:srgbClr val="E36C0A"/>
                          </a:solidFill>
                          <a:latin typeface="Arial"/>
                          <a:ea typeface="Times New Roman"/>
                        </a:rPr>
                        <a:t>application forms</a:t>
                      </a:r>
                      <a:r>
                        <a:rPr lang="en-US" sz="1200" dirty="0">
                          <a:solidFill>
                            <a:srgbClr val="E36C0A"/>
                          </a:solidFill>
                          <a:latin typeface="Arial"/>
                          <a:ea typeface="Times New Roman"/>
                        </a:rPr>
                        <a:t>, assessment criteria, monitoring and evaluation reports).</a:t>
                      </a:r>
                      <a:endParaRPr lang="it-IT" sz="1200" dirty="0">
                        <a:latin typeface="Times New Roman"/>
                        <a:ea typeface="Times New Roman"/>
                      </a:endParaRPr>
                    </a:p>
                    <a:p>
                      <a:pPr>
                        <a:spcBef>
                          <a:spcPts val="600"/>
                        </a:spcBef>
                        <a:spcAft>
                          <a:spcPts val="0"/>
                        </a:spcAft>
                      </a:pPr>
                      <a:r>
                        <a:rPr lang="en-US" sz="1200" dirty="0">
                          <a:solidFill>
                            <a:srgbClr val="E36C0A"/>
                          </a:solidFill>
                          <a:latin typeface="Arial"/>
                          <a:ea typeface="Times New Roman"/>
                        </a:rPr>
                        <a:t>Collection of info from all partners according to the </a:t>
                      </a:r>
                      <a:r>
                        <a:rPr lang="en-US" sz="1200" dirty="0" smtClean="0">
                          <a:solidFill>
                            <a:srgbClr val="E36C0A"/>
                          </a:solidFill>
                          <a:latin typeface="Arial"/>
                          <a:ea typeface="Times New Roman"/>
                        </a:rPr>
                        <a:t>grid </a:t>
                      </a:r>
                      <a:r>
                        <a:rPr lang="en-US" sz="1200" dirty="0">
                          <a:solidFill>
                            <a:srgbClr val="E36C0A"/>
                          </a:solidFill>
                          <a:latin typeface="Arial"/>
                          <a:ea typeface="Times New Roman"/>
                        </a:rPr>
                        <a:t>provided. </a:t>
                      </a:r>
                      <a:endParaRPr lang="it-IT" sz="1200" dirty="0">
                        <a:latin typeface="Times New Roman"/>
                        <a:ea typeface="Times New Roman"/>
                      </a:endParaRPr>
                    </a:p>
                  </a:txBody>
                  <a:tcPr marL="68580" marR="68580" marT="0" marB="0"/>
                </a:tc>
                <a:tc>
                  <a:txBody>
                    <a:bodyPr/>
                    <a:lstStyle/>
                    <a:p>
                      <a:pPr>
                        <a:spcBef>
                          <a:spcPts val="600"/>
                        </a:spcBef>
                        <a:spcAft>
                          <a:spcPts val="0"/>
                        </a:spcAft>
                      </a:pPr>
                      <a:endParaRPr lang="en-US" sz="1200" dirty="0" smtClean="0">
                        <a:solidFill>
                          <a:srgbClr val="E36C0A"/>
                        </a:solidFill>
                        <a:latin typeface="Arial"/>
                        <a:ea typeface="Times New Roman"/>
                      </a:endParaRPr>
                    </a:p>
                    <a:p>
                      <a:pPr>
                        <a:spcBef>
                          <a:spcPts val="600"/>
                        </a:spcBef>
                        <a:spcAft>
                          <a:spcPts val="0"/>
                        </a:spcAft>
                      </a:pPr>
                      <a:r>
                        <a:rPr lang="en-US" sz="1200" dirty="0" smtClean="0">
                          <a:solidFill>
                            <a:srgbClr val="E36C0A"/>
                          </a:solidFill>
                          <a:latin typeface="Arial"/>
                          <a:ea typeface="Times New Roman"/>
                        </a:rPr>
                        <a:t>Italy </a:t>
                      </a:r>
                      <a:r>
                        <a:rPr lang="en-US" sz="1200" dirty="0">
                          <a:solidFill>
                            <a:srgbClr val="E36C0A"/>
                          </a:solidFill>
                          <a:latin typeface="Arial"/>
                          <a:ea typeface="Times New Roman"/>
                        </a:rPr>
                        <a:t>in cooperation with other members in Task E</a:t>
                      </a:r>
                      <a:endParaRPr lang="it-IT" sz="1200" dirty="0">
                        <a:latin typeface="Times New Roman"/>
                        <a:ea typeface="Times New Roman"/>
                      </a:endParaRPr>
                    </a:p>
                  </a:txBody>
                  <a:tcPr marL="68580" marR="68580" marT="0" marB="0"/>
                </a:tc>
                <a:tc>
                  <a:txBody>
                    <a:bodyPr/>
                    <a:lstStyle/>
                    <a:p>
                      <a:pPr>
                        <a:spcBef>
                          <a:spcPts val="600"/>
                        </a:spcBef>
                        <a:spcAft>
                          <a:spcPts val="0"/>
                        </a:spcAft>
                      </a:pPr>
                      <a:endParaRPr lang="en-US" sz="1200" dirty="0" smtClean="0">
                        <a:solidFill>
                          <a:srgbClr val="E36C0A"/>
                        </a:solidFill>
                        <a:latin typeface="Arial"/>
                        <a:ea typeface="Times New Roman"/>
                      </a:endParaRPr>
                    </a:p>
                    <a:p>
                      <a:pPr>
                        <a:spcBef>
                          <a:spcPts val="600"/>
                        </a:spcBef>
                        <a:spcAft>
                          <a:spcPts val="0"/>
                        </a:spcAft>
                      </a:pPr>
                      <a:r>
                        <a:rPr lang="en-US" sz="1200" dirty="0" smtClean="0">
                          <a:solidFill>
                            <a:srgbClr val="E36C0A"/>
                          </a:solidFill>
                          <a:latin typeface="Arial"/>
                          <a:ea typeface="Times New Roman"/>
                        </a:rPr>
                        <a:t>Comparative grid of </a:t>
                      </a:r>
                      <a:r>
                        <a:rPr lang="en-US" sz="1200" dirty="0">
                          <a:solidFill>
                            <a:srgbClr val="E36C0A"/>
                          </a:solidFill>
                          <a:latin typeface="Arial"/>
                          <a:ea typeface="Times New Roman"/>
                        </a:rPr>
                        <a:t>implementation structures</a:t>
                      </a:r>
                      <a:endParaRPr lang="it-IT" sz="1200" dirty="0">
                        <a:latin typeface="Times New Roman"/>
                        <a:ea typeface="Times New Roman"/>
                      </a:endParaRPr>
                    </a:p>
                  </a:txBody>
                  <a:tcPr marL="68580" marR="68580" marT="0" marB="0"/>
                </a:tc>
              </a:tr>
            </a:tbl>
          </a:graphicData>
        </a:graphic>
      </p:graphicFrame>
      <p:sp>
        <p:nvSpPr>
          <p:cNvPr id="8" name="CasellaDiTesto 7"/>
          <p:cNvSpPr txBox="1"/>
          <p:nvPr/>
        </p:nvSpPr>
        <p:spPr>
          <a:xfrm>
            <a:off x="395536" y="548680"/>
            <a:ext cx="7848872" cy="369332"/>
          </a:xfrm>
          <a:prstGeom prst="rect">
            <a:avLst/>
          </a:prstGeom>
          <a:noFill/>
        </p:spPr>
        <p:txBody>
          <a:bodyPr wrap="square" rtlCol="0">
            <a:spAutoFit/>
          </a:bodyPr>
          <a:lstStyle/>
          <a:p>
            <a:pPr lvl="0"/>
            <a:r>
              <a:rPr lang="en-US" dirty="0" smtClean="0">
                <a:solidFill>
                  <a:srgbClr val="FF6600"/>
                </a:solidFill>
                <a:latin typeface="Arial Black" pitchFamily="34" charset="0"/>
              </a:rPr>
              <a:t>Proposal for activities to be developed under Task E / 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dirty="0"/>
          </a:p>
        </p:txBody>
      </p:sp>
      <p:graphicFrame>
        <p:nvGraphicFramePr>
          <p:cNvPr id="4" name="Tabella 3"/>
          <p:cNvGraphicFramePr>
            <a:graphicFrameLocks noGrp="1"/>
          </p:cNvGraphicFramePr>
          <p:nvPr/>
        </p:nvGraphicFramePr>
        <p:xfrm>
          <a:off x="467542" y="1196752"/>
          <a:ext cx="8424939" cy="5256584"/>
        </p:xfrm>
        <a:graphic>
          <a:graphicData uri="http://schemas.openxmlformats.org/drawingml/2006/table">
            <a:tbl>
              <a:tblPr firstRow="1" bandRow="1">
                <a:tableStyleId>{5C22544A-7EE6-4342-B048-85BDC9FD1C3A}</a:tableStyleId>
              </a:tblPr>
              <a:tblGrid>
                <a:gridCol w="1584178"/>
                <a:gridCol w="1008112"/>
                <a:gridCol w="2088232"/>
                <a:gridCol w="2059429"/>
                <a:gridCol w="1684988"/>
              </a:tblGrid>
              <a:tr h="660950">
                <a:tc>
                  <a:txBody>
                    <a:bodyPr/>
                    <a:lstStyle/>
                    <a:p>
                      <a:pPr algn="ctr">
                        <a:spcBef>
                          <a:spcPts val="600"/>
                        </a:spcBef>
                        <a:spcAft>
                          <a:spcPts val="0"/>
                        </a:spcAft>
                      </a:pPr>
                      <a:r>
                        <a:rPr lang="it-IT" sz="1200" b="1" dirty="0" smtClean="0">
                          <a:solidFill>
                            <a:srgbClr val="E36C0A"/>
                          </a:solidFill>
                          <a:latin typeface="Arial"/>
                          <a:ea typeface="Times New Roman"/>
                        </a:rPr>
                        <a:t>WHAT</a:t>
                      </a:r>
                    </a:p>
                    <a:p>
                      <a:pPr marL="0" marR="0" indent="0" algn="ctr" defTabSz="914400" rtl="0" eaLnBrk="1" fontAlgn="auto" latinLnBrk="0" hangingPunct="1">
                        <a:lnSpc>
                          <a:spcPct val="100000"/>
                        </a:lnSpc>
                        <a:spcBef>
                          <a:spcPts val="600"/>
                        </a:spcBef>
                        <a:spcAft>
                          <a:spcPts val="0"/>
                        </a:spcAft>
                        <a:buClrTx/>
                        <a:buSzTx/>
                        <a:buFontTx/>
                        <a:buNone/>
                        <a:tabLst/>
                        <a:defRPr/>
                      </a:pPr>
                      <a:r>
                        <a:rPr lang="it-IT" sz="1200" b="1" dirty="0" err="1" smtClean="0">
                          <a:solidFill>
                            <a:srgbClr val="E36C0A"/>
                          </a:solidFill>
                          <a:latin typeface="+mn-lt"/>
                          <a:ea typeface="Times New Roman"/>
                        </a:rPr>
                        <a:t>Activities</a:t>
                      </a:r>
                      <a:endParaRPr lang="it-IT" sz="1200" dirty="0" smtClean="0">
                        <a:latin typeface="Times New Roman"/>
                        <a:ea typeface="Times New Roman"/>
                      </a:endParaRPr>
                    </a:p>
                  </a:txBody>
                  <a:tcPr marL="68580" marR="68580" marT="0" marB="0"/>
                </a:tc>
                <a:tc>
                  <a:txBody>
                    <a:bodyPr/>
                    <a:lstStyle/>
                    <a:p>
                      <a:pPr algn="ctr">
                        <a:spcBef>
                          <a:spcPts val="600"/>
                        </a:spcBef>
                        <a:spcAft>
                          <a:spcPts val="0"/>
                        </a:spcAft>
                      </a:pPr>
                      <a:r>
                        <a:rPr lang="it-IT" sz="1200" b="1" dirty="0" smtClean="0">
                          <a:solidFill>
                            <a:srgbClr val="E36C0A"/>
                          </a:solidFill>
                          <a:latin typeface="Arial"/>
                          <a:ea typeface="Times New Roman"/>
                        </a:rPr>
                        <a:t> WHEN</a:t>
                      </a:r>
                    </a:p>
                    <a:p>
                      <a:pPr algn="ctr">
                        <a:spcBef>
                          <a:spcPts val="600"/>
                        </a:spcBef>
                        <a:spcAft>
                          <a:spcPts val="0"/>
                        </a:spcAft>
                      </a:pPr>
                      <a:r>
                        <a:rPr lang="it-IT" sz="1200" b="1" dirty="0" err="1" smtClean="0">
                          <a:solidFill>
                            <a:srgbClr val="E36C0A"/>
                          </a:solidFill>
                          <a:latin typeface="+mn-lt"/>
                          <a:ea typeface="Times New Roman"/>
                        </a:rPr>
                        <a:t>Timetable</a:t>
                      </a:r>
                      <a:endParaRPr lang="it-IT" sz="1200" dirty="0">
                        <a:latin typeface="Times New Roman"/>
                        <a:ea typeface="Times New Roman"/>
                      </a:endParaRPr>
                    </a:p>
                  </a:txBody>
                  <a:tcPr marL="68580" marR="68580" marT="0" marB="0"/>
                </a:tc>
                <a:tc>
                  <a:txBody>
                    <a:bodyPr/>
                    <a:lstStyle/>
                    <a:p>
                      <a:pPr algn="ctr">
                        <a:spcBef>
                          <a:spcPts val="600"/>
                        </a:spcBef>
                        <a:spcAft>
                          <a:spcPts val="0"/>
                        </a:spcAft>
                      </a:pPr>
                      <a:r>
                        <a:rPr lang="it-IT" sz="1200" b="1">
                          <a:solidFill>
                            <a:srgbClr val="E36C0A"/>
                          </a:solidFill>
                          <a:latin typeface="Arial"/>
                          <a:ea typeface="Times New Roman"/>
                        </a:rPr>
                        <a:t>HOW</a:t>
                      </a:r>
                      <a:endParaRPr lang="it-IT" sz="1200">
                        <a:latin typeface="Times New Roman"/>
                        <a:ea typeface="Times New Roman"/>
                      </a:endParaRPr>
                    </a:p>
                  </a:txBody>
                  <a:tcPr marL="68580" marR="68580" marT="0" marB="0"/>
                </a:tc>
                <a:tc>
                  <a:txBody>
                    <a:bodyPr/>
                    <a:lstStyle/>
                    <a:p>
                      <a:pPr algn="ctr">
                        <a:spcBef>
                          <a:spcPts val="600"/>
                        </a:spcBef>
                        <a:spcAft>
                          <a:spcPts val="0"/>
                        </a:spcAft>
                      </a:pPr>
                      <a:r>
                        <a:rPr lang="it-IT" sz="1200" b="1" dirty="0" smtClean="0">
                          <a:solidFill>
                            <a:srgbClr val="E36C0A"/>
                          </a:solidFill>
                          <a:latin typeface="Arial"/>
                          <a:ea typeface="Times New Roman"/>
                        </a:rPr>
                        <a:t>WHO</a:t>
                      </a:r>
                    </a:p>
                    <a:p>
                      <a:pPr marL="0" marR="0" indent="0" algn="ctr" defTabSz="914400" rtl="0" eaLnBrk="1" fontAlgn="auto" latinLnBrk="0" hangingPunct="1">
                        <a:lnSpc>
                          <a:spcPct val="100000"/>
                        </a:lnSpc>
                        <a:spcBef>
                          <a:spcPts val="600"/>
                        </a:spcBef>
                        <a:spcAft>
                          <a:spcPts val="0"/>
                        </a:spcAft>
                        <a:buClrTx/>
                        <a:buSzTx/>
                        <a:buFontTx/>
                        <a:buNone/>
                        <a:tabLst/>
                        <a:defRPr/>
                      </a:pPr>
                      <a:r>
                        <a:rPr lang="it-IT" sz="1200" b="1" dirty="0" err="1" smtClean="0">
                          <a:solidFill>
                            <a:srgbClr val="E36C0A"/>
                          </a:solidFill>
                          <a:latin typeface="+mn-lt"/>
                          <a:ea typeface="Times New Roman"/>
                        </a:rPr>
                        <a:t>Partners</a:t>
                      </a:r>
                      <a:r>
                        <a:rPr lang="it-IT" sz="1200" b="1" dirty="0" smtClean="0">
                          <a:solidFill>
                            <a:srgbClr val="E36C0A"/>
                          </a:solidFill>
                          <a:latin typeface="+mn-lt"/>
                          <a:ea typeface="Times New Roman"/>
                        </a:rPr>
                        <a:t> </a:t>
                      </a:r>
                      <a:r>
                        <a:rPr lang="it-IT" sz="1200" b="1" dirty="0" err="1" smtClean="0">
                          <a:solidFill>
                            <a:srgbClr val="E36C0A"/>
                          </a:solidFill>
                          <a:latin typeface="+mn-lt"/>
                          <a:ea typeface="Times New Roman"/>
                        </a:rPr>
                        <a:t>involved</a:t>
                      </a:r>
                      <a:endParaRPr lang="it-IT" sz="1200" dirty="0" smtClean="0">
                        <a:latin typeface="Times New Roman"/>
                        <a:ea typeface="Times New Roman"/>
                      </a:endParaRPr>
                    </a:p>
                  </a:txBody>
                  <a:tcPr marL="68580" marR="68580" marT="0" marB="0"/>
                </a:tc>
                <a:tc>
                  <a:txBody>
                    <a:bodyPr/>
                    <a:lstStyle/>
                    <a:p>
                      <a:pPr algn="ctr">
                        <a:spcBef>
                          <a:spcPts val="600"/>
                        </a:spcBef>
                        <a:spcAft>
                          <a:spcPts val="0"/>
                        </a:spcAft>
                      </a:pPr>
                      <a:r>
                        <a:rPr lang="it-IT" sz="1200" b="1" dirty="0">
                          <a:solidFill>
                            <a:srgbClr val="E36C0A"/>
                          </a:solidFill>
                          <a:latin typeface="Arial"/>
                          <a:ea typeface="Times New Roman"/>
                        </a:rPr>
                        <a:t>OUTPUT</a:t>
                      </a:r>
                      <a:endParaRPr lang="it-IT" sz="1200" dirty="0">
                        <a:latin typeface="Times New Roman"/>
                        <a:ea typeface="Times New Roman"/>
                      </a:endParaRPr>
                    </a:p>
                  </a:txBody>
                  <a:tcPr marL="68580" marR="68580" marT="0" marB="0"/>
                </a:tc>
              </a:tr>
              <a:tr h="1207726">
                <a:tc>
                  <a:txBody>
                    <a:bodyPr/>
                    <a:lstStyle/>
                    <a:p>
                      <a:pPr>
                        <a:spcBef>
                          <a:spcPts val="600"/>
                        </a:spcBef>
                        <a:spcAft>
                          <a:spcPts val="0"/>
                        </a:spcAft>
                      </a:pPr>
                      <a:r>
                        <a:rPr lang="en-US" sz="1200" b="1" dirty="0" smtClean="0">
                          <a:solidFill>
                            <a:srgbClr val="E36C0A"/>
                          </a:solidFill>
                          <a:latin typeface="Arial"/>
                          <a:ea typeface="Times New Roman"/>
                        </a:rPr>
                        <a:t>3. Survey </a:t>
                      </a:r>
                      <a:r>
                        <a:rPr lang="en-US" sz="1200" b="1" dirty="0">
                          <a:solidFill>
                            <a:srgbClr val="E36C0A"/>
                          </a:solidFill>
                          <a:latin typeface="Arial"/>
                          <a:ea typeface="Times New Roman"/>
                        </a:rPr>
                        <a:t>of experiences and contributions by Mob. programs project </a:t>
                      </a:r>
                      <a:r>
                        <a:rPr lang="en-US" sz="1200" b="1" dirty="0" smtClean="0">
                          <a:solidFill>
                            <a:srgbClr val="E36C0A"/>
                          </a:solidFill>
                          <a:latin typeface="Arial"/>
                          <a:ea typeface="Times New Roman"/>
                        </a:rPr>
                        <a:t>operators</a:t>
                      </a:r>
                    </a:p>
                    <a:p>
                      <a:pPr>
                        <a:spcBef>
                          <a:spcPts val="600"/>
                        </a:spcBef>
                        <a:spcAft>
                          <a:spcPts val="0"/>
                        </a:spcAft>
                      </a:pPr>
                      <a:endParaRPr lang="it-IT" sz="1200" dirty="0">
                        <a:latin typeface="Times New Roman"/>
                        <a:ea typeface="Times New Roman"/>
                      </a:endParaRPr>
                    </a:p>
                  </a:txBody>
                  <a:tcPr marL="68580" marR="68580" marT="0" marB="0"/>
                </a:tc>
                <a:tc>
                  <a:txBody>
                    <a:bodyPr/>
                    <a:lstStyle/>
                    <a:p>
                      <a:pPr>
                        <a:spcBef>
                          <a:spcPts val="600"/>
                        </a:spcBef>
                        <a:spcAft>
                          <a:spcPts val="0"/>
                        </a:spcAft>
                      </a:pPr>
                      <a:r>
                        <a:rPr lang="en-US" sz="1200">
                          <a:solidFill>
                            <a:srgbClr val="E36C0A"/>
                          </a:solidFill>
                          <a:latin typeface="Arial"/>
                          <a:ea typeface="Times New Roman"/>
                        </a:rPr>
                        <a:t>02-04/13</a:t>
                      </a:r>
                      <a:endParaRPr lang="it-IT" sz="1200">
                        <a:latin typeface="Times New Roman"/>
                        <a:ea typeface="Times New Roman"/>
                      </a:endParaRPr>
                    </a:p>
                  </a:txBody>
                  <a:tcPr marL="68580" marR="68580" marT="0" marB="0"/>
                </a:tc>
                <a:tc>
                  <a:txBody>
                    <a:bodyPr/>
                    <a:lstStyle/>
                    <a:p>
                      <a:pPr>
                        <a:spcBef>
                          <a:spcPts val="600"/>
                        </a:spcBef>
                        <a:spcAft>
                          <a:spcPts val="0"/>
                        </a:spcAft>
                      </a:pPr>
                      <a:r>
                        <a:rPr lang="en-US" sz="1200">
                          <a:solidFill>
                            <a:srgbClr val="E36C0A"/>
                          </a:solidFill>
                          <a:latin typeface="Arial"/>
                          <a:ea typeface="Times New Roman"/>
                        </a:rPr>
                        <a:t>Delivery of short Questionnaire for Mobility programs project operators</a:t>
                      </a:r>
                      <a:endParaRPr lang="it-IT" sz="1200">
                        <a:latin typeface="Times New Roman"/>
                        <a:ea typeface="Times New Roman"/>
                      </a:endParaRPr>
                    </a:p>
                  </a:txBody>
                  <a:tcPr marL="68580" marR="68580" marT="0" marB="0"/>
                </a:tc>
                <a:tc>
                  <a:txBody>
                    <a:bodyPr/>
                    <a:lstStyle/>
                    <a:p>
                      <a:pPr>
                        <a:spcBef>
                          <a:spcPts val="600"/>
                        </a:spcBef>
                        <a:spcAft>
                          <a:spcPts val="0"/>
                        </a:spcAft>
                      </a:pPr>
                      <a:r>
                        <a:rPr lang="en-US" sz="1200">
                          <a:solidFill>
                            <a:srgbClr val="E36C0A"/>
                          </a:solidFill>
                          <a:latin typeface="Arial"/>
                          <a:ea typeface="Times New Roman"/>
                        </a:rPr>
                        <a:t>All network partners</a:t>
                      </a:r>
                      <a:endParaRPr lang="it-IT" sz="1200">
                        <a:latin typeface="Times New Roman"/>
                        <a:ea typeface="Times New Roman"/>
                      </a:endParaRPr>
                    </a:p>
                  </a:txBody>
                  <a:tcPr marL="68580" marR="68580" marT="0" marB="0"/>
                </a:tc>
                <a:tc>
                  <a:txBody>
                    <a:bodyPr/>
                    <a:lstStyle/>
                    <a:p>
                      <a:pPr>
                        <a:spcBef>
                          <a:spcPts val="600"/>
                        </a:spcBef>
                        <a:spcAft>
                          <a:spcPts val="0"/>
                        </a:spcAft>
                      </a:pPr>
                      <a:r>
                        <a:rPr lang="en-US" sz="1200" dirty="0">
                          <a:solidFill>
                            <a:srgbClr val="E36C0A"/>
                          </a:solidFill>
                          <a:latin typeface="Arial"/>
                          <a:ea typeface="Times New Roman"/>
                        </a:rPr>
                        <a:t>Set of recommendations from Mob. project operators</a:t>
                      </a:r>
                      <a:endParaRPr lang="it-IT" sz="1200" dirty="0">
                        <a:latin typeface="Times New Roman"/>
                        <a:ea typeface="Times New Roman"/>
                      </a:endParaRPr>
                    </a:p>
                  </a:txBody>
                  <a:tcPr marL="68580" marR="68580" marT="0" marB="0"/>
                </a:tc>
              </a:tr>
              <a:tr h="1317520">
                <a:tc>
                  <a:txBody>
                    <a:bodyPr/>
                    <a:lstStyle/>
                    <a:p>
                      <a:pPr>
                        <a:spcBef>
                          <a:spcPts val="600"/>
                        </a:spcBef>
                        <a:spcAft>
                          <a:spcPts val="0"/>
                        </a:spcAft>
                      </a:pPr>
                      <a:r>
                        <a:rPr lang="en-US" sz="1200" b="1" dirty="0" smtClean="0">
                          <a:solidFill>
                            <a:srgbClr val="E36C0A"/>
                          </a:solidFill>
                          <a:latin typeface="Arial"/>
                          <a:ea typeface="Times New Roman"/>
                        </a:rPr>
                        <a:t>4. Identification </a:t>
                      </a:r>
                      <a:r>
                        <a:rPr lang="en-US" sz="1200" b="1" dirty="0">
                          <a:solidFill>
                            <a:srgbClr val="E36C0A"/>
                          </a:solidFill>
                          <a:latin typeface="Arial"/>
                          <a:ea typeface="Times New Roman"/>
                        </a:rPr>
                        <a:t>of key elements for a sound implementation structure</a:t>
                      </a:r>
                      <a:endParaRPr lang="it-IT" sz="1200" dirty="0">
                        <a:latin typeface="Times New Roman"/>
                        <a:ea typeface="Times New Roman"/>
                      </a:endParaRPr>
                    </a:p>
                  </a:txBody>
                  <a:tcPr marL="68580" marR="68580" marT="0" marB="0"/>
                </a:tc>
                <a:tc>
                  <a:txBody>
                    <a:bodyPr/>
                    <a:lstStyle/>
                    <a:p>
                      <a:pPr>
                        <a:spcBef>
                          <a:spcPts val="600"/>
                        </a:spcBef>
                        <a:spcAft>
                          <a:spcPts val="0"/>
                        </a:spcAft>
                      </a:pPr>
                      <a:r>
                        <a:rPr lang="en-US" sz="1200">
                          <a:solidFill>
                            <a:srgbClr val="E36C0A"/>
                          </a:solidFill>
                          <a:latin typeface="Arial"/>
                          <a:ea typeface="Times New Roman"/>
                        </a:rPr>
                        <a:t>04-05/13</a:t>
                      </a:r>
                      <a:endParaRPr lang="it-IT" sz="1200">
                        <a:latin typeface="Times New Roman"/>
                        <a:ea typeface="Times New Roman"/>
                      </a:endParaRPr>
                    </a:p>
                  </a:txBody>
                  <a:tcPr marL="68580" marR="68580" marT="0" marB="0"/>
                </a:tc>
                <a:tc>
                  <a:txBody>
                    <a:bodyPr/>
                    <a:lstStyle/>
                    <a:p>
                      <a:pPr>
                        <a:spcBef>
                          <a:spcPts val="600"/>
                        </a:spcBef>
                        <a:spcAft>
                          <a:spcPts val="0"/>
                        </a:spcAft>
                      </a:pPr>
                      <a:r>
                        <a:rPr lang="en-US" sz="1200" dirty="0">
                          <a:solidFill>
                            <a:srgbClr val="E36C0A"/>
                          </a:solidFill>
                          <a:latin typeface="Arial"/>
                          <a:ea typeface="Times New Roman"/>
                        </a:rPr>
                        <a:t>Desk analysis of Comparative </a:t>
                      </a:r>
                      <a:r>
                        <a:rPr lang="en-US" sz="1200" dirty="0" smtClean="0">
                          <a:solidFill>
                            <a:srgbClr val="E36C0A"/>
                          </a:solidFill>
                          <a:latin typeface="Arial"/>
                          <a:ea typeface="Times New Roman"/>
                        </a:rPr>
                        <a:t>grid of </a:t>
                      </a:r>
                      <a:r>
                        <a:rPr lang="en-US" sz="1200" dirty="0">
                          <a:solidFill>
                            <a:srgbClr val="E36C0A"/>
                          </a:solidFill>
                          <a:latin typeface="Arial"/>
                          <a:ea typeface="Times New Roman"/>
                        </a:rPr>
                        <a:t>implementation structures and Set of recommendations from Mob. project </a:t>
                      </a:r>
                      <a:r>
                        <a:rPr lang="en-US" sz="1200" dirty="0" smtClean="0">
                          <a:solidFill>
                            <a:srgbClr val="E36C0A"/>
                          </a:solidFill>
                          <a:latin typeface="Arial"/>
                          <a:ea typeface="Times New Roman"/>
                        </a:rPr>
                        <a:t>operators</a:t>
                      </a:r>
                      <a:endParaRPr lang="it-IT" sz="1200" dirty="0">
                        <a:latin typeface="Times New Roman"/>
                        <a:ea typeface="Times New Roman"/>
                      </a:endParaRPr>
                    </a:p>
                  </a:txBody>
                  <a:tcPr marL="68580" marR="68580" marT="0" marB="0"/>
                </a:tc>
                <a:tc>
                  <a:txBody>
                    <a:bodyPr/>
                    <a:lstStyle/>
                    <a:p>
                      <a:pPr>
                        <a:spcBef>
                          <a:spcPts val="600"/>
                        </a:spcBef>
                        <a:spcAft>
                          <a:spcPts val="0"/>
                        </a:spcAft>
                      </a:pPr>
                      <a:r>
                        <a:rPr lang="en-US" sz="1200" dirty="0">
                          <a:solidFill>
                            <a:srgbClr val="E36C0A"/>
                          </a:solidFill>
                          <a:latin typeface="Arial"/>
                          <a:ea typeface="Times New Roman"/>
                        </a:rPr>
                        <a:t>Italy </a:t>
                      </a:r>
                      <a:r>
                        <a:rPr lang="en-US" sz="1200" dirty="0" smtClean="0">
                          <a:solidFill>
                            <a:srgbClr val="E36C0A"/>
                          </a:solidFill>
                          <a:latin typeface="Arial"/>
                          <a:ea typeface="Times New Roman"/>
                        </a:rPr>
                        <a:t>(with </a:t>
                      </a:r>
                      <a:r>
                        <a:rPr lang="en-US" sz="1200" dirty="0">
                          <a:solidFill>
                            <a:srgbClr val="E36C0A"/>
                          </a:solidFill>
                          <a:latin typeface="Arial"/>
                          <a:ea typeface="Times New Roman"/>
                        </a:rPr>
                        <a:t>comments and contribution from all partners and Mob. project </a:t>
                      </a:r>
                      <a:r>
                        <a:rPr lang="en-US" sz="1200" dirty="0" smtClean="0">
                          <a:solidFill>
                            <a:srgbClr val="E36C0A"/>
                          </a:solidFill>
                          <a:latin typeface="Arial"/>
                          <a:ea typeface="Times New Roman"/>
                        </a:rPr>
                        <a:t>operators)</a:t>
                      </a:r>
                      <a:endParaRPr lang="it-IT" sz="1200" dirty="0">
                        <a:latin typeface="Times New Roman"/>
                        <a:ea typeface="Times New Roman"/>
                      </a:endParaRPr>
                    </a:p>
                  </a:txBody>
                  <a:tcPr marL="68580" marR="68580" marT="0" marB="0"/>
                </a:tc>
                <a:tc>
                  <a:txBody>
                    <a:bodyPr/>
                    <a:lstStyle/>
                    <a:p>
                      <a:pPr>
                        <a:spcBef>
                          <a:spcPts val="600"/>
                        </a:spcBef>
                        <a:spcAft>
                          <a:spcPts val="0"/>
                        </a:spcAft>
                      </a:pPr>
                      <a:r>
                        <a:rPr lang="en-US" sz="1200" dirty="0">
                          <a:solidFill>
                            <a:srgbClr val="E36C0A"/>
                          </a:solidFill>
                          <a:latin typeface="Arial"/>
                          <a:ea typeface="Times New Roman"/>
                        </a:rPr>
                        <a:t>Draft </a:t>
                      </a:r>
                      <a:r>
                        <a:rPr lang="en-US" sz="1200" dirty="0" smtClean="0">
                          <a:solidFill>
                            <a:srgbClr val="E36C0A"/>
                          </a:solidFill>
                          <a:latin typeface="Arial"/>
                          <a:ea typeface="Times New Roman"/>
                        </a:rPr>
                        <a:t> document "Key </a:t>
                      </a:r>
                      <a:r>
                        <a:rPr lang="en-US" sz="1200" dirty="0">
                          <a:solidFill>
                            <a:srgbClr val="E36C0A"/>
                          </a:solidFill>
                          <a:latin typeface="Arial"/>
                          <a:ea typeface="Times New Roman"/>
                        </a:rPr>
                        <a:t>elements for a sound implementation structure"</a:t>
                      </a:r>
                      <a:endParaRPr lang="it-IT" sz="1200" dirty="0">
                        <a:latin typeface="Times New Roman"/>
                        <a:ea typeface="Times New Roman"/>
                      </a:endParaRPr>
                    </a:p>
                  </a:txBody>
                  <a:tcPr marL="68580" marR="68580" marT="0" marB="0"/>
                </a:tc>
              </a:tr>
              <a:tr h="1317520">
                <a:tc>
                  <a:txBody>
                    <a:bodyPr/>
                    <a:lstStyle/>
                    <a:p>
                      <a:pPr>
                        <a:spcBef>
                          <a:spcPts val="600"/>
                        </a:spcBef>
                        <a:spcAft>
                          <a:spcPts val="0"/>
                        </a:spcAft>
                      </a:pPr>
                      <a:r>
                        <a:rPr lang="en-US" sz="1200" b="1" dirty="0" smtClean="0">
                          <a:solidFill>
                            <a:srgbClr val="E36C0A"/>
                          </a:solidFill>
                          <a:latin typeface="Arial"/>
                          <a:ea typeface="Times New Roman"/>
                        </a:rPr>
                        <a:t>5. WG </a:t>
                      </a:r>
                      <a:r>
                        <a:rPr lang="en-US" sz="1200" b="1" dirty="0">
                          <a:solidFill>
                            <a:srgbClr val="E36C0A"/>
                          </a:solidFill>
                          <a:latin typeface="Arial"/>
                          <a:ea typeface="Times New Roman"/>
                        </a:rPr>
                        <a:t>Meeting</a:t>
                      </a:r>
                      <a:endParaRPr lang="it-IT" sz="1200" dirty="0">
                        <a:latin typeface="Times New Roman"/>
                        <a:ea typeface="Times New Roman"/>
                      </a:endParaRPr>
                    </a:p>
                  </a:txBody>
                  <a:tcPr marL="68580" marR="68580" marT="0" marB="0"/>
                </a:tc>
                <a:tc>
                  <a:txBody>
                    <a:bodyPr/>
                    <a:lstStyle/>
                    <a:p>
                      <a:pPr>
                        <a:spcBef>
                          <a:spcPts val="600"/>
                        </a:spcBef>
                        <a:spcAft>
                          <a:spcPts val="0"/>
                        </a:spcAft>
                      </a:pPr>
                      <a:r>
                        <a:rPr lang="en-US" sz="1200">
                          <a:solidFill>
                            <a:srgbClr val="E36C0A"/>
                          </a:solidFill>
                          <a:latin typeface="Arial"/>
                          <a:ea typeface="Times New Roman"/>
                        </a:rPr>
                        <a:t>06/13</a:t>
                      </a:r>
                      <a:endParaRPr lang="it-IT" sz="1200">
                        <a:latin typeface="Times New Roman"/>
                        <a:ea typeface="Times New Roman"/>
                      </a:endParaRPr>
                    </a:p>
                  </a:txBody>
                  <a:tcPr marL="68580" marR="68580" marT="0" marB="0"/>
                </a:tc>
                <a:tc>
                  <a:txBody>
                    <a:bodyPr/>
                    <a:lstStyle/>
                    <a:p>
                      <a:pPr>
                        <a:spcBef>
                          <a:spcPts val="600"/>
                        </a:spcBef>
                        <a:spcAft>
                          <a:spcPts val="0"/>
                        </a:spcAft>
                      </a:pPr>
                      <a:r>
                        <a:rPr lang="en-US" sz="1200" dirty="0">
                          <a:solidFill>
                            <a:srgbClr val="E36C0A"/>
                          </a:solidFill>
                          <a:latin typeface="Arial"/>
                          <a:ea typeface="Times New Roman"/>
                        </a:rPr>
                        <a:t>Discussion and </a:t>
                      </a:r>
                      <a:r>
                        <a:rPr lang="en-US" sz="1200" dirty="0" smtClean="0">
                          <a:solidFill>
                            <a:srgbClr val="E36C0A"/>
                          </a:solidFill>
                          <a:latin typeface="Arial"/>
                          <a:ea typeface="Times New Roman"/>
                        </a:rPr>
                        <a:t>validation   of </a:t>
                      </a:r>
                      <a:r>
                        <a:rPr lang="en-US" sz="1200" dirty="0">
                          <a:solidFill>
                            <a:srgbClr val="E36C0A"/>
                          </a:solidFill>
                          <a:latin typeface="Arial"/>
                          <a:ea typeface="Times New Roman"/>
                        </a:rPr>
                        <a:t>the </a:t>
                      </a:r>
                      <a:r>
                        <a:rPr lang="en-US" sz="1200" dirty="0" smtClean="0">
                          <a:solidFill>
                            <a:srgbClr val="E36C0A"/>
                          </a:solidFill>
                          <a:latin typeface="Arial"/>
                          <a:ea typeface="Times New Roman"/>
                        </a:rPr>
                        <a:t>working </a:t>
                      </a:r>
                      <a:r>
                        <a:rPr lang="en-US" sz="1200" dirty="0">
                          <a:solidFill>
                            <a:srgbClr val="E36C0A"/>
                          </a:solidFill>
                          <a:latin typeface="Arial"/>
                          <a:ea typeface="Times New Roman"/>
                        </a:rPr>
                        <a:t>document </a:t>
                      </a:r>
                      <a:endParaRPr lang="it-IT" sz="1200" dirty="0">
                        <a:latin typeface="Times New Roman"/>
                        <a:ea typeface="Times New Roman"/>
                      </a:endParaRPr>
                    </a:p>
                  </a:txBody>
                  <a:tcPr marL="68580" marR="68580" marT="0" marB="0"/>
                </a:tc>
                <a:tc>
                  <a:txBody>
                    <a:bodyPr/>
                    <a:lstStyle/>
                    <a:p>
                      <a:pPr>
                        <a:spcBef>
                          <a:spcPts val="600"/>
                        </a:spcBef>
                        <a:spcAft>
                          <a:spcPts val="0"/>
                        </a:spcAft>
                      </a:pPr>
                      <a:r>
                        <a:rPr lang="en-US" sz="1200" dirty="0">
                          <a:solidFill>
                            <a:srgbClr val="E36C0A"/>
                          </a:solidFill>
                          <a:latin typeface="Arial"/>
                          <a:ea typeface="Times New Roman"/>
                        </a:rPr>
                        <a:t>All Task E partners </a:t>
                      </a:r>
                      <a:r>
                        <a:rPr lang="en-US" sz="1200" dirty="0" smtClean="0">
                          <a:solidFill>
                            <a:srgbClr val="E36C0A"/>
                          </a:solidFill>
                          <a:latin typeface="Arial"/>
                          <a:ea typeface="Times New Roman"/>
                        </a:rPr>
                        <a:t>(with </a:t>
                      </a:r>
                      <a:r>
                        <a:rPr lang="en-US" sz="1200" dirty="0">
                          <a:solidFill>
                            <a:srgbClr val="E36C0A"/>
                          </a:solidFill>
                          <a:latin typeface="Arial"/>
                          <a:ea typeface="Times New Roman"/>
                        </a:rPr>
                        <a:t>possible involvement of national experts/evaluators and Mob. project </a:t>
                      </a:r>
                      <a:r>
                        <a:rPr lang="en-US" sz="1200" dirty="0" smtClean="0">
                          <a:solidFill>
                            <a:srgbClr val="E36C0A"/>
                          </a:solidFill>
                          <a:latin typeface="Arial"/>
                          <a:ea typeface="Times New Roman"/>
                        </a:rPr>
                        <a:t>operators)</a:t>
                      </a:r>
                      <a:endParaRPr lang="it-IT" sz="1200" dirty="0">
                        <a:latin typeface="Times New Roman"/>
                        <a:ea typeface="Times New Roman"/>
                      </a:endParaRPr>
                    </a:p>
                  </a:txBody>
                  <a:tcPr marL="68580" marR="68580" marT="0" marB="0"/>
                </a:tc>
                <a:tc>
                  <a:txBody>
                    <a:bodyPr/>
                    <a:lstStyle/>
                    <a:p>
                      <a:pPr>
                        <a:spcBef>
                          <a:spcPts val="600"/>
                        </a:spcBef>
                        <a:spcAft>
                          <a:spcPts val="0"/>
                        </a:spcAft>
                      </a:pPr>
                      <a:r>
                        <a:rPr lang="en-US" sz="1200" dirty="0">
                          <a:solidFill>
                            <a:srgbClr val="E36C0A"/>
                          </a:solidFill>
                          <a:latin typeface="Arial"/>
                          <a:ea typeface="Times New Roman"/>
                        </a:rPr>
                        <a:t>Shared proposal of "Key elements for a sound implementation structure" to be finalized at the 3</a:t>
                      </a:r>
                      <a:r>
                        <a:rPr lang="en-US" sz="1200" baseline="30000" dirty="0">
                          <a:solidFill>
                            <a:srgbClr val="E36C0A"/>
                          </a:solidFill>
                          <a:latin typeface="Arial"/>
                          <a:ea typeface="Times New Roman"/>
                        </a:rPr>
                        <a:t>rd</a:t>
                      </a:r>
                      <a:r>
                        <a:rPr lang="en-US" sz="1200" dirty="0">
                          <a:solidFill>
                            <a:srgbClr val="E36C0A"/>
                          </a:solidFill>
                          <a:latin typeface="Arial"/>
                          <a:ea typeface="Times New Roman"/>
                        </a:rPr>
                        <a:t> network meeting (10/13)</a:t>
                      </a:r>
                      <a:endParaRPr lang="it-IT" sz="1200" dirty="0">
                        <a:latin typeface="Times New Roman"/>
                        <a:ea typeface="Times New Roman"/>
                      </a:endParaRPr>
                    </a:p>
                  </a:txBody>
                  <a:tcPr marL="68580" marR="68580" marT="0" marB="0"/>
                </a:tc>
              </a:tr>
              <a:tr h="752868">
                <a:tc>
                  <a:txBody>
                    <a:bodyPr/>
                    <a:lstStyle/>
                    <a:p>
                      <a:pPr>
                        <a:spcBef>
                          <a:spcPts val="600"/>
                        </a:spcBef>
                        <a:spcAft>
                          <a:spcPts val="0"/>
                        </a:spcAft>
                      </a:pPr>
                      <a:r>
                        <a:rPr lang="en-US" sz="1200" b="1" dirty="0" smtClean="0">
                          <a:solidFill>
                            <a:srgbClr val="E36C0A"/>
                          </a:solidFill>
                          <a:latin typeface="Arial"/>
                          <a:ea typeface="Times New Roman"/>
                        </a:rPr>
                        <a:t>6. Final </a:t>
                      </a:r>
                      <a:r>
                        <a:rPr lang="en-US" sz="1200" b="1" dirty="0">
                          <a:solidFill>
                            <a:srgbClr val="E36C0A"/>
                          </a:solidFill>
                          <a:latin typeface="Arial"/>
                          <a:ea typeface="Times New Roman"/>
                        </a:rPr>
                        <a:t>Drafting </a:t>
                      </a:r>
                      <a:endParaRPr lang="it-IT" sz="1200" dirty="0">
                        <a:latin typeface="Times New Roman"/>
                        <a:ea typeface="Times New Roman"/>
                      </a:endParaRPr>
                    </a:p>
                  </a:txBody>
                  <a:tcPr marL="68580" marR="68580" marT="0" marB="0"/>
                </a:tc>
                <a:tc>
                  <a:txBody>
                    <a:bodyPr/>
                    <a:lstStyle/>
                    <a:p>
                      <a:pPr>
                        <a:spcBef>
                          <a:spcPts val="600"/>
                        </a:spcBef>
                        <a:spcAft>
                          <a:spcPts val="0"/>
                        </a:spcAft>
                      </a:pPr>
                      <a:r>
                        <a:rPr lang="it-IT" sz="1200">
                          <a:solidFill>
                            <a:srgbClr val="E36C0A"/>
                          </a:solidFill>
                          <a:latin typeface="Arial"/>
                          <a:ea typeface="Times New Roman"/>
                        </a:rPr>
                        <a:t>10/13</a:t>
                      </a:r>
                      <a:endParaRPr lang="it-IT" sz="1200">
                        <a:latin typeface="Times New Roman"/>
                        <a:ea typeface="Times New Roman"/>
                      </a:endParaRPr>
                    </a:p>
                  </a:txBody>
                  <a:tcPr marL="68580" marR="68580" marT="0" marB="0"/>
                </a:tc>
                <a:tc>
                  <a:txBody>
                    <a:bodyPr/>
                    <a:lstStyle/>
                    <a:p>
                      <a:pPr>
                        <a:spcBef>
                          <a:spcPts val="600"/>
                        </a:spcBef>
                        <a:spcAft>
                          <a:spcPts val="0"/>
                        </a:spcAft>
                      </a:pPr>
                      <a:r>
                        <a:rPr lang="en-US" sz="1200" dirty="0" smtClean="0">
                          <a:solidFill>
                            <a:srgbClr val="E36C0A"/>
                          </a:solidFill>
                          <a:latin typeface="Arial"/>
                          <a:ea typeface="Times New Roman"/>
                        </a:rPr>
                        <a:t>Amendments on the basis </a:t>
                      </a:r>
                      <a:r>
                        <a:rPr lang="en-US" sz="1200" dirty="0">
                          <a:solidFill>
                            <a:srgbClr val="E36C0A"/>
                          </a:solidFill>
                          <a:latin typeface="Arial"/>
                          <a:ea typeface="Times New Roman"/>
                        </a:rPr>
                        <a:t>of comments </a:t>
                      </a:r>
                      <a:r>
                        <a:rPr lang="en-US" sz="1200" dirty="0" smtClean="0">
                          <a:solidFill>
                            <a:srgbClr val="E36C0A"/>
                          </a:solidFill>
                          <a:latin typeface="Arial"/>
                          <a:ea typeface="Times New Roman"/>
                        </a:rPr>
                        <a:t> and </a:t>
                      </a:r>
                      <a:r>
                        <a:rPr lang="en-US" sz="1200" dirty="0">
                          <a:solidFill>
                            <a:srgbClr val="E36C0A"/>
                          </a:solidFill>
                          <a:latin typeface="Arial"/>
                          <a:ea typeface="Times New Roman"/>
                        </a:rPr>
                        <a:t>contributions to the document</a:t>
                      </a:r>
                      <a:endParaRPr lang="it-IT" sz="1200" dirty="0">
                        <a:latin typeface="Times New Roman"/>
                        <a:ea typeface="Times New Roman"/>
                      </a:endParaRPr>
                    </a:p>
                  </a:txBody>
                  <a:tcPr marL="68580" marR="68580" marT="0" marB="0"/>
                </a:tc>
                <a:tc>
                  <a:txBody>
                    <a:bodyPr/>
                    <a:lstStyle/>
                    <a:p>
                      <a:pPr>
                        <a:spcBef>
                          <a:spcPts val="600"/>
                        </a:spcBef>
                        <a:spcAft>
                          <a:spcPts val="0"/>
                        </a:spcAft>
                      </a:pPr>
                      <a:r>
                        <a:rPr lang="it-IT" sz="1200">
                          <a:solidFill>
                            <a:srgbClr val="E36C0A"/>
                          </a:solidFill>
                          <a:latin typeface="Arial"/>
                          <a:ea typeface="Times New Roman"/>
                        </a:rPr>
                        <a:t>Italy</a:t>
                      </a:r>
                      <a:endParaRPr lang="it-IT" sz="1200">
                        <a:latin typeface="Times New Roman"/>
                        <a:ea typeface="Times New Roman"/>
                      </a:endParaRPr>
                    </a:p>
                  </a:txBody>
                  <a:tcPr marL="68580" marR="68580" marT="0" marB="0"/>
                </a:tc>
                <a:tc>
                  <a:txBody>
                    <a:bodyPr/>
                    <a:lstStyle/>
                    <a:p>
                      <a:pPr>
                        <a:spcBef>
                          <a:spcPts val="600"/>
                        </a:spcBef>
                        <a:spcAft>
                          <a:spcPts val="0"/>
                        </a:spcAft>
                      </a:pPr>
                      <a:r>
                        <a:rPr lang="en-US" sz="1200" dirty="0">
                          <a:solidFill>
                            <a:srgbClr val="E36C0A"/>
                          </a:solidFill>
                          <a:latin typeface="Arial"/>
                          <a:ea typeface="Times New Roman"/>
                        </a:rPr>
                        <a:t>Recommendations ready </a:t>
                      </a:r>
                      <a:r>
                        <a:rPr lang="en-US" sz="1200" dirty="0" smtClean="0">
                          <a:solidFill>
                            <a:srgbClr val="E36C0A"/>
                          </a:solidFill>
                          <a:latin typeface="Arial"/>
                          <a:ea typeface="Times New Roman"/>
                        </a:rPr>
                        <a:t> for </a:t>
                      </a:r>
                      <a:r>
                        <a:rPr lang="en-US" sz="1200" dirty="0">
                          <a:solidFill>
                            <a:srgbClr val="E36C0A"/>
                          </a:solidFill>
                          <a:latin typeface="Arial"/>
                          <a:ea typeface="Times New Roman"/>
                        </a:rPr>
                        <a:t>discussion and agreement </a:t>
                      </a:r>
                      <a:endParaRPr lang="it-IT" sz="1200" dirty="0">
                        <a:latin typeface="Times New Roman"/>
                        <a:ea typeface="Times New Roman"/>
                      </a:endParaRPr>
                    </a:p>
                  </a:txBody>
                  <a:tcPr marL="68580" marR="68580" marT="0" marB="0"/>
                </a:tc>
              </a:tr>
            </a:tbl>
          </a:graphicData>
        </a:graphic>
      </p:graphicFrame>
      <p:sp>
        <p:nvSpPr>
          <p:cNvPr id="5" name="CasellaDiTesto 4"/>
          <p:cNvSpPr txBox="1"/>
          <p:nvPr/>
        </p:nvSpPr>
        <p:spPr>
          <a:xfrm>
            <a:off x="467544" y="620688"/>
            <a:ext cx="7416824" cy="646331"/>
          </a:xfrm>
          <a:prstGeom prst="rect">
            <a:avLst/>
          </a:prstGeom>
          <a:noFill/>
        </p:spPr>
        <p:txBody>
          <a:bodyPr wrap="square" rtlCol="0">
            <a:spAutoFit/>
          </a:bodyPr>
          <a:lstStyle/>
          <a:p>
            <a:pPr lvl="0"/>
            <a:r>
              <a:rPr lang="en-US" dirty="0" smtClean="0">
                <a:solidFill>
                  <a:srgbClr val="FF6600"/>
                </a:solidFill>
                <a:latin typeface="Arial Black" pitchFamily="34" charset="0"/>
              </a:rPr>
              <a:t>Proposal  for activities to be developed under Task E /2</a:t>
            </a:r>
          </a:p>
          <a:p>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dirty="0"/>
          </a:p>
        </p:txBody>
      </p:sp>
      <p:graphicFrame>
        <p:nvGraphicFramePr>
          <p:cNvPr id="4" name="Tabella 3"/>
          <p:cNvGraphicFramePr>
            <a:graphicFrameLocks noGrp="1"/>
          </p:cNvGraphicFramePr>
          <p:nvPr/>
        </p:nvGraphicFramePr>
        <p:xfrm>
          <a:off x="251520" y="1052736"/>
          <a:ext cx="8496940" cy="5328920"/>
        </p:xfrm>
        <a:graphic>
          <a:graphicData uri="http://schemas.openxmlformats.org/drawingml/2006/table">
            <a:tbl>
              <a:tblPr firstRow="1" bandRow="1">
                <a:tableStyleId>{5C22544A-7EE6-4342-B048-85BDC9FD1C3A}</a:tableStyleId>
              </a:tblPr>
              <a:tblGrid>
                <a:gridCol w="1491108"/>
                <a:gridCol w="741140"/>
                <a:gridCol w="864096"/>
                <a:gridCol w="792088"/>
                <a:gridCol w="720080"/>
                <a:gridCol w="864096"/>
                <a:gridCol w="864096"/>
                <a:gridCol w="648072"/>
                <a:gridCol w="662470"/>
                <a:gridCol w="849694"/>
              </a:tblGrid>
              <a:tr h="370840">
                <a:tc>
                  <a:txBody>
                    <a:bodyPr/>
                    <a:lstStyle/>
                    <a:p>
                      <a:pPr marL="0" algn="ctr" defTabSz="914400" rtl="0" eaLnBrk="1" latinLnBrk="0" hangingPunct="1">
                        <a:spcBef>
                          <a:spcPts val="600"/>
                        </a:spcBef>
                        <a:spcAft>
                          <a:spcPts val="0"/>
                        </a:spcAft>
                      </a:pPr>
                      <a:r>
                        <a:rPr lang="en-US" sz="1600" b="1" kern="1200" dirty="0">
                          <a:solidFill>
                            <a:srgbClr val="E36C0A"/>
                          </a:solidFill>
                          <a:latin typeface="Arial"/>
                          <a:ea typeface="Times New Roman"/>
                          <a:cs typeface="+mn-cs"/>
                        </a:rPr>
                        <a:t>Activities</a:t>
                      </a:r>
                      <a:endParaRPr lang="it-IT" sz="1600" b="1" kern="1200" dirty="0">
                        <a:solidFill>
                          <a:srgbClr val="E36C0A"/>
                        </a:solidFill>
                        <a:latin typeface="Arial"/>
                        <a:ea typeface="Times New Roman"/>
                        <a:cs typeface="+mn-cs"/>
                      </a:endParaRPr>
                    </a:p>
                  </a:txBody>
                  <a:tcPr marL="68580" marR="68580" marT="0" marB="0"/>
                </a:tc>
                <a:tc>
                  <a:txBody>
                    <a:bodyPr/>
                    <a:lstStyle/>
                    <a:p>
                      <a:pPr marL="0" algn="ctr" defTabSz="914400" rtl="0" eaLnBrk="1" latinLnBrk="0" hangingPunct="1">
                        <a:spcBef>
                          <a:spcPts val="600"/>
                        </a:spcBef>
                        <a:spcAft>
                          <a:spcPts val="0"/>
                        </a:spcAft>
                      </a:pPr>
                      <a:r>
                        <a:rPr lang="en-US" sz="1200" b="1" kern="1200" dirty="0" err="1" smtClean="0">
                          <a:solidFill>
                            <a:srgbClr val="E36C0A"/>
                          </a:solidFill>
                          <a:latin typeface="Arial"/>
                          <a:ea typeface="Times New Roman"/>
                          <a:cs typeface="+mn-cs"/>
                        </a:rPr>
                        <a:t>Febr</a:t>
                      </a:r>
                      <a:r>
                        <a:rPr lang="en-US" sz="1200" b="1" kern="1200" dirty="0" smtClean="0">
                          <a:solidFill>
                            <a:srgbClr val="E36C0A"/>
                          </a:solidFill>
                          <a:latin typeface="Arial"/>
                          <a:ea typeface="Times New Roman"/>
                          <a:cs typeface="+mn-cs"/>
                        </a:rPr>
                        <a:t>.</a:t>
                      </a:r>
                    </a:p>
                    <a:p>
                      <a:pPr marL="0" algn="ctr" defTabSz="914400" rtl="0" eaLnBrk="1" latinLnBrk="0" hangingPunct="1">
                        <a:spcBef>
                          <a:spcPts val="600"/>
                        </a:spcBef>
                        <a:spcAft>
                          <a:spcPts val="0"/>
                        </a:spcAft>
                      </a:pPr>
                      <a:r>
                        <a:rPr lang="en-US" sz="1200" b="1" kern="1200" dirty="0" smtClean="0">
                          <a:solidFill>
                            <a:srgbClr val="E36C0A"/>
                          </a:solidFill>
                          <a:latin typeface="Arial"/>
                          <a:ea typeface="Times New Roman"/>
                          <a:cs typeface="+mn-cs"/>
                        </a:rPr>
                        <a:t>2013</a:t>
                      </a:r>
                      <a:endParaRPr lang="it-IT" sz="1200" b="1" kern="1200" dirty="0">
                        <a:solidFill>
                          <a:srgbClr val="E36C0A"/>
                        </a:solidFill>
                        <a:latin typeface="Arial"/>
                        <a:ea typeface="Times New Roman"/>
                        <a:cs typeface="+mn-cs"/>
                      </a:endParaRPr>
                    </a:p>
                  </a:txBody>
                  <a:tcPr marL="68580" marR="68580" marT="0" marB="0"/>
                </a:tc>
                <a:tc>
                  <a:txBody>
                    <a:bodyPr/>
                    <a:lstStyle/>
                    <a:p>
                      <a:pPr marL="0" algn="ctr" defTabSz="914400" rtl="0" eaLnBrk="1" latinLnBrk="0" hangingPunct="1">
                        <a:spcBef>
                          <a:spcPts val="600"/>
                        </a:spcBef>
                        <a:spcAft>
                          <a:spcPts val="0"/>
                        </a:spcAft>
                      </a:pPr>
                      <a:r>
                        <a:rPr lang="en-US" sz="1200" b="1" kern="1200" dirty="0">
                          <a:solidFill>
                            <a:srgbClr val="E36C0A"/>
                          </a:solidFill>
                          <a:latin typeface="Arial"/>
                          <a:ea typeface="Times New Roman"/>
                          <a:cs typeface="+mn-cs"/>
                        </a:rPr>
                        <a:t>March</a:t>
                      </a:r>
                      <a:endParaRPr lang="it-IT" sz="1200" b="1" kern="1200" dirty="0">
                        <a:solidFill>
                          <a:srgbClr val="E36C0A"/>
                        </a:solidFill>
                        <a:latin typeface="Arial"/>
                        <a:ea typeface="Times New Roman"/>
                        <a:cs typeface="+mn-cs"/>
                      </a:endParaRPr>
                    </a:p>
                  </a:txBody>
                  <a:tcPr marL="68580" marR="68580" marT="0" marB="0"/>
                </a:tc>
                <a:tc>
                  <a:txBody>
                    <a:bodyPr/>
                    <a:lstStyle/>
                    <a:p>
                      <a:pPr marL="0" algn="ctr" defTabSz="914400" rtl="0" eaLnBrk="1" latinLnBrk="0" hangingPunct="1">
                        <a:spcBef>
                          <a:spcPts val="600"/>
                        </a:spcBef>
                        <a:spcAft>
                          <a:spcPts val="0"/>
                        </a:spcAft>
                      </a:pPr>
                      <a:r>
                        <a:rPr lang="en-US" sz="1200" b="1" kern="1200" dirty="0">
                          <a:solidFill>
                            <a:srgbClr val="E36C0A"/>
                          </a:solidFill>
                          <a:latin typeface="Arial"/>
                          <a:ea typeface="Times New Roman"/>
                          <a:cs typeface="+mn-cs"/>
                        </a:rPr>
                        <a:t>April</a:t>
                      </a:r>
                      <a:endParaRPr lang="it-IT" sz="1200" b="1" kern="1200" dirty="0">
                        <a:solidFill>
                          <a:srgbClr val="E36C0A"/>
                        </a:solidFill>
                        <a:latin typeface="Arial"/>
                        <a:ea typeface="Times New Roman"/>
                        <a:cs typeface="+mn-cs"/>
                      </a:endParaRPr>
                    </a:p>
                  </a:txBody>
                  <a:tcPr marL="68580" marR="68580" marT="0" marB="0"/>
                </a:tc>
                <a:tc>
                  <a:txBody>
                    <a:bodyPr/>
                    <a:lstStyle/>
                    <a:p>
                      <a:pPr marL="0" algn="ctr" defTabSz="914400" rtl="0" eaLnBrk="1" latinLnBrk="0" hangingPunct="1">
                        <a:spcBef>
                          <a:spcPts val="600"/>
                        </a:spcBef>
                        <a:spcAft>
                          <a:spcPts val="0"/>
                        </a:spcAft>
                      </a:pPr>
                      <a:r>
                        <a:rPr lang="en-US" sz="1200" b="1" kern="1200" dirty="0">
                          <a:solidFill>
                            <a:srgbClr val="E36C0A"/>
                          </a:solidFill>
                          <a:latin typeface="Arial"/>
                          <a:ea typeface="Times New Roman"/>
                          <a:cs typeface="+mn-cs"/>
                        </a:rPr>
                        <a:t>May</a:t>
                      </a:r>
                      <a:endParaRPr lang="it-IT" sz="1200" b="1" kern="1200" dirty="0">
                        <a:solidFill>
                          <a:srgbClr val="E36C0A"/>
                        </a:solidFill>
                        <a:latin typeface="Arial"/>
                        <a:ea typeface="Times New Roman"/>
                        <a:cs typeface="+mn-cs"/>
                      </a:endParaRPr>
                    </a:p>
                  </a:txBody>
                  <a:tcPr marL="68580" marR="68580" marT="0" marB="0"/>
                </a:tc>
                <a:tc>
                  <a:txBody>
                    <a:bodyPr/>
                    <a:lstStyle/>
                    <a:p>
                      <a:pPr marL="0" algn="ctr" defTabSz="914400" rtl="0" eaLnBrk="1" latinLnBrk="0" hangingPunct="1">
                        <a:spcBef>
                          <a:spcPts val="600"/>
                        </a:spcBef>
                        <a:spcAft>
                          <a:spcPts val="0"/>
                        </a:spcAft>
                      </a:pPr>
                      <a:r>
                        <a:rPr lang="en-US" sz="1200" b="1" kern="1200" dirty="0">
                          <a:solidFill>
                            <a:srgbClr val="E36C0A"/>
                          </a:solidFill>
                          <a:latin typeface="Arial"/>
                          <a:ea typeface="Times New Roman"/>
                          <a:cs typeface="+mn-cs"/>
                        </a:rPr>
                        <a:t>June</a:t>
                      </a:r>
                      <a:endParaRPr lang="it-IT" sz="1200" b="1" kern="1200" dirty="0">
                        <a:solidFill>
                          <a:srgbClr val="E36C0A"/>
                        </a:solidFill>
                        <a:latin typeface="Arial"/>
                        <a:ea typeface="Times New Roman"/>
                        <a:cs typeface="+mn-cs"/>
                      </a:endParaRPr>
                    </a:p>
                  </a:txBody>
                  <a:tcPr marL="68580" marR="68580" marT="0" marB="0"/>
                </a:tc>
                <a:tc>
                  <a:txBody>
                    <a:bodyPr/>
                    <a:lstStyle/>
                    <a:p>
                      <a:pPr marL="0" algn="ctr" defTabSz="914400" rtl="0" eaLnBrk="1" latinLnBrk="0" hangingPunct="1">
                        <a:spcBef>
                          <a:spcPts val="600"/>
                        </a:spcBef>
                        <a:spcAft>
                          <a:spcPts val="0"/>
                        </a:spcAft>
                      </a:pPr>
                      <a:r>
                        <a:rPr lang="en-US" sz="1200" b="1" kern="1200" dirty="0">
                          <a:solidFill>
                            <a:srgbClr val="E36C0A"/>
                          </a:solidFill>
                          <a:latin typeface="Arial"/>
                          <a:ea typeface="Times New Roman"/>
                          <a:cs typeface="+mn-cs"/>
                        </a:rPr>
                        <a:t>July</a:t>
                      </a:r>
                      <a:endParaRPr lang="it-IT" sz="1200" b="1" kern="1200" dirty="0">
                        <a:solidFill>
                          <a:srgbClr val="E36C0A"/>
                        </a:solidFill>
                        <a:latin typeface="Arial"/>
                        <a:ea typeface="Times New Roman"/>
                        <a:cs typeface="+mn-cs"/>
                      </a:endParaRPr>
                    </a:p>
                  </a:txBody>
                  <a:tcPr marL="68580" marR="68580" marT="0" marB="0"/>
                </a:tc>
                <a:tc>
                  <a:txBody>
                    <a:bodyPr/>
                    <a:lstStyle/>
                    <a:p>
                      <a:pPr marL="0" algn="ctr" defTabSz="914400" rtl="0" eaLnBrk="1" latinLnBrk="0" hangingPunct="1">
                        <a:spcBef>
                          <a:spcPts val="600"/>
                        </a:spcBef>
                        <a:spcAft>
                          <a:spcPts val="0"/>
                        </a:spcAft>
                      </a:pPr>
                      <a:r>
                        <a:rPr lang="en-US" sz="1200" b="1" kern="1200" dirty="0" smtClean="0">
                          <a:solidFill>
                            <a:srgbClr val="E36C0A"/>
                          </a:solidFill>
                          <a:latin typeface="Arial"/>
                          <a:ea typeface="Times New Roman"/>
                          <a:cs typeface="+mn-cs"/>
                        </a:rPr>
                        <a:t>Aug.</a:t>
                      </a:r>
                      <a:endParaRPr lang="it-IT" sz="1200" b="1" kern="1200" dirty="0">
                        <a:solidFill>
                          <a:srgbClr val="E36C0A"/>
                        </a:solidFill>
                        <a:latin typeface="Arial"/>
                        <a:ea typeface="Times New Roman"/>
                        <a:cs typeface="+mn-cs"/>
                      </a:endParaRPr>
                    </a:p>
                  </a:txBody>
                  <a:tcPr marL="68580" marR="68580" marT="0" marB="0"/>
                </a:tc>
                <a:tc>
                  <a:txBody>
                    <a:bodyPr/>
                    <a:lstStyle/>
                    <a:p>
                      <a:pPr marL="0" algn="ctr" defTabSz="914400" rtl="0" eaLnBrk="1" latinLnBrk="0" hangingPunct="1">
                        <a:spcBef>
                          <a:spcPts val="600"/>
                        </a:spcBef>
                        <a:spcAft>
                          <a:spcPts val="0"/>
                        </a:spcAft>
                      </a:pPr>
                      <a:r>
                        <a:rPr lang="en-US" sz="1200" b="1" kern="1200" dirty="0" smtClean="0">
                          <a:solidFill>
                            <a:srgbClr val="E36C0A"/>
                          </a:solidFill>
                          <a:latin typeface="Arial"/>
                          <a:ea typeface="Times New Roman"/>
                          <a:cs typeface="+mn-cs"/>
                        </a:rPr>
                        <a:t>Sept.</a:t>
                      </a:r>
                      <a:endParaRPr lang="it-IT" sz="1200" b="1" kern="1200" dirty="0">
                        <a:solidFill>
                          <a:srgbClr val="E36C0A"/>
                        </a:solidFill>
                        <a:latin typeface="Arial"/>
                        <a:ea typeface="Times New Roman"/>
                        <a:cs typeface="+mn-cs"/>
                      </a:endParaRPr>
                    </a:p>
                  </a:txBody>
                  <a:tcPr marL="68580" marR="68580" marT="0" marB="0"/>
                </a:tc>
                <a:tc>
                  <a:txBody>
                    <a:bodyPr/>
                    <a:lstStyle/>
                    <a:p>
                      <a:pPr marL="0" algn="ctr" defTabSz="914400" rtl="0" eaLnBrk="1" latinLnBrk="0" hangingPunct="1">
                        <a:spcBef>
                          <a:spcPts val="600"/>
                        </a:spcBef>
                        <a:spcAft>
                          <a:spcPts val="0"/>
                        </a:spcAft>
                      </a:pPr>
                      <a:r>
                        <a:rPr lang="en-US" sz="1200" b="1" kern="1200" dirty="0" smtClean="0">
                          <a:solidFill>
                            <a:srgbClr val="E36C0A"/>
                          </a:solidFill>
                          <a:latin typeface="Arial"/>
                          <a:ea typeface="Times New Roman"/>
                          <a:cs typeface="+mn-cs"/>
                        </a:rPr>
                        <a:t>October 2013</a:t>
                      </a:r>
                      <a:endParaRPr lang="it-IT" sz="1200" b="1" kern="1200" dirty="0">
                        <a:solidFill>
                          <a:srgbClr val="E36C0A"/>
                        </a:solidFill>
                        <a:latin typeface="Arial"/>
                        <a:ea typeface="Times New Roman"/>
                        <a:cs typeface="+mn-cs"/>
                      </a:endParaRPr>
                    </a:p>
                  </a:txBody>
                  <a:tcPr marL="68580" marR="68580" marT="0" marB="0"/>
                </a:tc>
              </a:tr>
              <a:tr h="370840">
                <a:tc>
                  <a:txBody>
                    <a:bodyPr/>
                    <a:lstStyle/>
                    <a:p>
                      <a:pPr marL="228600" indent="-228600" algn="l" defTabSz="914400" rtl="0" eaLnBrk="1" latinLnBrk="0" hangingPunct="1">
                        <a:spcBef>
                          <a:spcPts val="600"/>
                        </a:spcBef>
                        <a:spcAft>
                          <a:spcPts val="0"/>
                        </a:spcAft>
                        <a:buAutoNum type="arabicPeriod"/>
                      </a:pPr>
                      <a:r>
                        <a:rPr lang="en-US" sz="1200" b="1" kern="1200" dirty="0" smtClean="0">
                          <a:solidFill>
                            <a:srgbClr val="E36C0A"/>
                          </a:solidFill>
                          <a:latin typeface="Arial"/>
                          <a:ea typeface="Times New Roman"/>
                          <a:cs typeface="+mn-cs"/>
                        </a:rPr>
                        <a:t>Planning </a:t>
                      </a:r>
                      <a:r>
                        <a:rPr lang="en-US" sz="1200" b="1" kern="1200" dirty="0">
                          <a:solidFill>
                            <a:srgbClr val="E36C0A"/>
                          </a:solidFill>
                          <a:latin typeface="Arial"/>
                          <a:ea typeface="Times New Roman"/>
                          <a:cs typeface="+mn-cs"/>
                        </a:rPr>
                        <a:t>and preparation of survey </a:t>
                      </a:r>
                      <a:r>
                        <a:rPr lang="en-US" sz="1200" b="1" kern="1200" dirty="0" smtClean="0">
                          <a:solidFill>
                            <a:srgbClr val="E36C0A"/>
                          </a:solidFill>
                          <a:latin typeface="Arial"/>
                          <a:ea typeface="Times New Roman"/>
                          <a:cs typeface="+mn-cs"/>
                        </a:rPr>
                        <a:t>tools</a:t>
                      </a:r>
                    </a:p>
                    <a:p>
                      <a:pPr marL="228600" indent="-228600" algn="l" defTabSz="914400" rtl="0" eaLnBrk="1" latinLnBrk="0" hangingPunct="1">
                        <a:spcBef>
                          <a:spcPts val="600"/>
                        </a:spcBef>
                        <a:spcAft>
                          <a:spcPts val="0"/>
                        </a:spcAft>
                        <a:buAutoNum type="arabicPeriod"/>
                      </a:pPr>
                      <a:endParaRPr lang="it-IT" sz="1200" b="1" kern="1200" dirty="0">
                        <a:solidFill>
                          <a:srgbClr val="E36C0A"/>
                        </a:solidFill>
                        <a:latin typeface="Arial"/>
                        <a:ea typeface="Times New Roman"/>
                        <a:cs typeface="+mn-cs"/>
                      </a:endParaRPr>
                    </a:p>
                  </a:txBody>
                  <a:tcPr marL="68580" marR="68580" marT="0" marB="0"/>
                </a:tc>
                <a:tc>
                  <a:txBody>
                    <a:bodyPr/>
                    <a:lstStyle/>
                    <a:p>
                      <a:endParaRPr lang="it-IT" dirty="0"/>
                    </a:p>
                  </a:txBody>
                  <a:tcPr>
                    <a:solidFill>
                      <a:srgbClr val="00B0F0"/>
                    </a:solidFill>
                  </a:tcPr>
                </a:tc>
                <a:tc>
                  <a:txBody>
                    <a:bodyPr/>
                    <a:lstStyle/>
                    <a:p>
                      <a:endParaRPr lang="it-IT"/>
                    </a:p>
                  </a:txBody>
                  <a:tcPr/>
                </a:tc>
                <a:tc>
                  <a:txBody>
                    <a:bodyPr/>
                    <a:lstStyle/>
                    <a:p>
                      <a:endParaRPr lang="it-IT" dirty="0"/>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r>
              <a:tr h="370840">
                <a:tc>
                  <a:txBody>
                    <a:bodyPr/>
                    <a:lstStyle/>
                    <a:p>
                      <a:pPr marL="0" algn="l" defTabSz="914400" rtl="0" eaLnBrk="1" latinLnBrk="0" hangingPunct="1">
                        <a:spcBef>
                          <a:spcPts val="600"/>
                        </a:spcBef>
                        <a:spcAft>
                          <a:spcPts val="0"/>
                        </a:spcAft>
                      </a:pPr>
                      <a:r>
                        <a:rPr lang="en-US" sz="1200" b="1" kern="1200" dirty="0" smtClean="0">
                          <a:solidFill>
                            <a:srgbClr val="E36C0A"/>
                          </a:solidFill>
                          <a:latin typeface="Arial"/>
                          <a:ea typeface="Times New Roman"/>
                          <a:cs typeface="+mn-cs"/>
                        </a:rPr>
                        <a:t>2. Preliminary </a:t>
                      </a:r>
                      <a:r>
                        <a:rPr lang="en-US" sz="1200" b="1" kern="1200" dirty="0">
                          <a:solidFill>
                            <a:srgbClr val="E36C0A"/>
                          </a:solidFill>
                          <a:latin typeface="Arial"/>
                          <a:ea typeface="Times New Roman"/>
                          <a:cs typeface="+mn-cs"/>
                        </a:rPr>
                        <a:t>survey of programs relevant to the topic </a:t>
                      </a:r>
                      <a:endParaRPr lang="en-US" sz="1200" b="1" kern="1200" dirty="0" smtClean="0">
                        <a:solidFill>
                          <a:srgbClr val="E36C0A"/>
                        </a:solidFill>
                        <a:latin typeface="Arial"/>
                        <a:ea typeface="Times New Roman"/>
                        <a:cs typeface="+mn-cs"/>
                      </a:endParaRPr>
                    </a:p>
                    <a:p>
                      <a:pPr marL="0" algn="l" defTabSz="914400" rtl="0" eaLnBrk="1" latinLnBrk="0" hangingPunct="1">
                        <a:spcBef>
                          <a:spcPts val="600"/>
                        </a:spcBef>
                        <a:spcAft>
                          <a:spcPts val="0"/>
                        </a:spcAft>
                      </a:pPr>
                      <a:endParaRPr lang="it-IT" sz="1200" b="1" kern="1200" dirty="0">
                        <a:solidFill>
                          <a:srgbClr val="E36C0A"/>
                        </a:solidFill>
                        <a:latin typeface="Arial"/>
                        <a:ea typeface="Times New Roman"/>
                        <a:cs typeface="+mn-cs"/>
                      </a:endParaRPr>
                    </a:p>
                  </a:txBody>
                  <a:tcPr marL="68580" marR="68580" marT="0" marB="0"/>
                </a:tc>
                <a:tc>
                  <a:txBody>
                    <a:bodyPr/>
                    <a:lstStyle/>
                    <a:p>
                      <a:endParaRPr lang="it-IT" dirty="0"/>
                    </a:p>
                  </a:txBody>
                  <a:tcPr>
                    <a:solidFill>
                      <a:schemeClr val="accent2">
                        <a:lumMod val="20000"/>
                        <a:lumOff val="80000"/>
                      </a:schemeClr>
                    </a:solidFill>
                  </a:tcPr>
                </a:tc>
                <a:tc>
                  <a:txBody>
                    <a:bodyPr/>
                    <a:lstStyle/>
                    <a:p>
                      <a:endParaRPr lang="it-IT" dirty="0"/>
                    </a:p>
                  </a:txBody>
                  <a:tcPr>
                    <a:solidFill>
                      <a:schemeClr val="accent2">
                        <a:lumMod val="20000"/>
                        <a:lumOff val="80000"/>
                      </a:schemeClr>
                    </a:solidFill>
                  </a:tcPr>
                </a:tc>
                <a:tc>
                  <a:txBody>
                    <a:bodyPr/>
                    <a:lstStyle/>
                    <a:p>
                      <a:endParaRPr lang="it-IT" dirty="0"/>
                    </a:p>
                  </a:txBody>
                  <a:tcPr>
                    <a:solidFill>
                      <a:schemeClr val="accent2">
                        <a:lumMod val="20000"/>
                        <a:lumOff val="80000"/>
                      </a:schemeClr>
                    </a:solidFill>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r>
              <a:tr h="370840">
                <a:tc>
                  <a:txBody>
                    <a:bodyPr/>
                    <a:lstStyle/>
                    <a:p>
                      <a:pPr marL="0" algn="l" defTabSz="914400" rtl="0" eaLnBrk="1" latinLnBrk="0" hangingPunct="1">
                        <a:spcBef>
                          <a:spcPts val="600"/>
                        </a:spcBef>
                        <a:spcAft>
                          <a:spcPts val="0"/>
                        </a:spcAft>
                      </a:pPr>
                      <a:r>
                        <a:rPr lang="en-US" sz="1200" b="1" kern="1200" dirty="0" smtClean="0">
                          <a:solidFill>
                            <a:srgbClr val="E36C0A"/>
                          </a:solidFill>
                          <a:latin typeface="Arial"/>
                          <a:ea typeface="Times New Roman"/>
                          <a:cs typeface="+mn-cs"/>
                        </a:rPr>
                        <a:t>3. Survey </a:t>
                      </a:r>
                      <a:r>
                        <a:rPr lang="en-US" sz="1200" b="1" kern="1200" dirty="0">
                          <a:solidFill>
                            <a:srgbClr val="E36C0A"/>
                          </a:solidFill>
                          <a:latin typeface="Arial"/>
                          <a:ea typeface="Times New Roman"/>
                          <a:cs typeface="+mn-cs"/>
                        </a:rPr>
                        <a:t>of experiences and contributions by Mob. programs project </a:t>
                      </a:r>
                      <a:r>
                        <a:rPr lang="en-US" sz="1200" b="1" kern="1200" dirty="0" smtClean="0">
                          <a:solidFill>
                            <a:srgbClr val="E36C0A"/>
                          </a:solidFill>
                          <a:latin typeface="Arial"/>
                          <a:ea typeface="Times New Roman"/>
                          <a:cs typeface="+mn-cs"/>
                        </a:rPr>
                        <a:t>operators</a:t>
                      </a:r>
                    </a:p>
                    <a:p>
                      <a:pPr marL="0" algn="l" defTabSz="914400" rtl="0" eaLnBrk="1" latinLnBrk="0" hangingPunct="1">
                        <a:spcBef>
                          <a:spcPts val="600"/>
                        </a:spcBef>
                        <a:spcAft>
                          <a:spcPts val="0"/>
                        </a:spcAft>
                      </a:pPr>
                      <a:endParaRPr lang="it-IT" sz="1200" b="1" kern="1200" dirty="0">
                        <a:solidFill>
                          <a:srgbClr val="E36C0A"/>
                        </a:solidFill>
                        <a:latin typeface="Arial"/>
                        <a:ea typeface="Times New Roman"/>
                        <a:cs typeface="+mn-cs"/>
                      </a:endParaRPr>
                    </a:p>
                  </a:txBody>
                  <a:tcPr marL="68580" marR="68580" marT="0" marB="0"/>
                </a:tc>
                <a:tc>
                  <a:txBody>
                    <a:bodyPr/>
                    <a:lstStyle/>
                    <a:p>
                      <a:endParaRPr lang="it-IT" dirty="0"/>
                    </a:p>
                  </a:txBody>
                  <a:tcPr>
                    <a:solidFill>
                      <a:srgbClr val="92D050"/>
                    </a:solidFill>
                  </a:tcPr>
                </a:tc>
                <a:tc>
                  <a:txBody>
                    <a:bodyPr/>
                    <a:lstStyle/>
                    <a:p>
                      <a:endParaRPr lang="it-IT" dirty="0"/>
                    </a:p>
                  </a:txBody>
                  <a:tcPr>
                    <a:solidFill>
                      <a:srgbClr val="92D050"/>
                    </a:solidFill>
                  </a:tcPr>
                </a:tc>
                <a:tc>
                  <a:txBody>
                    <a:bodyPr/>
                    <a:lstStyle/>
                    <a:p>
                      <a:endParaRPr lang="it-IT" dirty="0"/>
                    </a:p>
                  </a:txBody>
                  <a:tcPr>
                    <a:solidFill>
                      <a:srgbClr val="92D050"/>
                    </a:solidFill>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r>
              <a:tr h="370840">
                <a:tc>
                  <a:txBody>
                    <a:bodyPr/>
                    <a:lstStyle/>
                    <a:p>
                      <a:pPr marL="0" algn="l" defTabSz="914400" rtl="0" eaLnBrk="1" latinLnBrk="0" hangingPunct="1">
                        <a:spcBef>
                          <a:spcPts val="600"/>
                        </a:spcBef>
                        <a:spcAft>
                          <a:spcPts val="0"/>
                        </a:spcAft>
                      </a:pPr>
                      <a:r>
                        <a:rPr lang="en-US" sz="1200" b="1" kern="1200" dirty="0" smtClean="0">
                          <a:solidFill>
                            <a:srgbClr val="E36C0A"/>
                          </a:solidFill>
                          <a:latin typeface="Arial"/>
                          <a:ea typeface="Times New Roman"/>
                          <a:cs typeface="+mn-cs"/>
                        </a:rPr>
                        <a:t>4. Identification </a:t>
                      </a:r>
                      <a:r>
                        <a:rPr lang="en-US" sz="1200" b="1" kern="1200" dirty="0">
                          <a:solidFill>
                            <a:srgbClr val="E36C0A"/>
                          </a:solidFill>
                          <a:latin typeface="Arial"/>
                          <a:ea typeface="Times New Roman"/>
                          <a:cs typeface="+mn-cs"/>
                        </a:rPr>
                        <a:t>of Key elements for a sound implementation </a:t>
                      </a:r>
                      <a:r>
                        <a:rPr lang="en-US" sz="1200" b="1" kern="1200" dirty="0" smtClean="0">
                          <a:solidFill>
                            <a:srgbClr val="E36C0A"/>
                          </a:solidFill>
                          <a:latin typeface="Arial"/>
                          <a:ea typeface="Times New Roman"/>
                          <a:cs typeface="+mn-cs"/>
                        </a:rPr>
                        <a:t>structures</a:t>
                      </a:r>
                    </a:p>
                    <a:p>
                      <a:pPr marL="0" algn="l" defTabSz="914400" rtl="0" eaLnBrk="1" latinLnBrk="0" hangingPunct="1">
                        <a:spcBef>
                          <a:spcPts val="600"/>
                        </a:spcBef>
                        <a:spcAft>
                          <a:spcPts val="0"/>
                        </a:spcAft>
                      </a:pPr>
                      <a:endParaRPr lang="it-IT" sz="1200" b="1" kern="1200" dirty="0">
                        <a:solidFill>
                          <a:srgbClr val="E36C0A"/>
                        </a:solidFill>
                        <a:latin typeface="Arial"/>
                        <a:ea typeface="Times New Roman"/>
                        <a:cs typeface="+mn-cs"/>
                      </a:endParaRPr>
                    </a:p>
                  </a:txBody>
                  <a:tcPr marL="68580" marR="68580" marT="0" marB="0"/>
                </a:tc>
                <a:tc>
                  <a:txBody>
                    <a:bodyPr/>
                    <a:lstStyle/>
                    <a:p>
                      <a:endParaRPr lang="it-IT"/>
                    </a:p>
                  </a:txBody>
                  <a:tcPr/>
                </a:tc>
                <a:tc>
                  <a:txBody>
                    <a:bodyPr/>
                    <a:lstStyle/>
                    <a:p>
                      <a:endParaRPr lang="it-IT"/>
                    </a:p>
                  </a:txBody>
                  <a:tcPr/>
                </a:tc>
                <a:tc>
                  <a:txBody>
                    <a:bodyPr/>
                    <a:lstStyle/>
                    <a:p>
                      <a:endParaRPr lang="it-IT" dirty="0"/>
                    </a:p>
                  </a:txBody>
                  <a:tcPr>
                    <a:solidFill>
                      <a:srgbClr val="FFFF00"/>
                    </a:solidFill>
                  </a:tcPr>
                </a:tc>
                <a:tc>
                  <a:txBody>
                    <a:bodyPr/>
                    <a:lstStyle/>
                    <a:p>
                      <a:endParaRPr lang="it-IT" dirty="0"/>
                    </a:p>
                  </a:txBody>
                  <a:tcPr>
                    <a:solidFill>
                      <a:srgbClr val="FFFF00"/>
                    </a:solidFill>
                  </a:tcPr>
                </a:tc>
                <a:tc>
                  <a:txBody>
                    <a:bodyPr/>
                    <a:lstStyle/>
                    <a:p>
                      <a:endParaRPr lang="it-IT"/>
                    </a:p>
                  </a:txBody>
                  <a:tcPr/>
                </a:tc>
                <a:tc>
                  <a:txBody>
                    <a:bodyPr/>
                    <a:lstStyle/>
                    <a:p>
                      <a:endParaRPr lang="it-IT" dirty="0"/>
                    </a:p>
                  </a:txBody>
                  <a:tcPr/>
                </a:tc>
                <a:tc>
                  <a:txBody>
                    <a:bodyPr/>
                    <a:lstStyle/>
                    <a:p>
                      <a:endParaRPr lang="it-IT" dirty="0"/>
                    </a:p>
                  </a:txBody>
                  <a:tcPr/>
                </a:tc>
                <a:tc>
                  <a:txBody>
                    <a:bodyPr/>
                    <a:lstStyle/>
                    <a:p>
                      <a:endParaRPr lang="it-IT"/>
                    </a:p>
                  </a:txBody>
                  <a:tcPr/>
                </a:tc>
                <a:tc>
                  <a:txBody>
                    <a:bodyPr/>
                    <a:lstStyle/>
                    <a:p>
                      <a:endParaRPr lang="it-IT" dirty="0"/>
                    </a:p>
                  </a:txBody>
                  <a:tcPr/>
                </a:tc>
              </a:tr>
              <a:tr h="370840">
                <a:tc>
                  <a:txBody>
                    <a:bodyPr/>
                    <a:lstStyle/>
                    <a:p>
                      <a:pPr marL="0" algn="l" defTabSz="914400" rtl="0" eaLnBrk="1" latinLnBrk="0" hangingPunct="1">
                        <a:spcBef>
                          <a:spcPts val="600"/>
                        </a:spcBef>
                        <a:spcAft>
                          <a:spcPts val="0"/>
                        </a:spcAft>
                      </a:pPr>
                      <a:r>
                        <a:rPr lang="en-US" sz="1200" b="1" kern="1200" dirty="0" smtClean="0">
                          <a:solidFill>
                            <a:srgbClr val="E36C0A"/>
                          </a:solidFill>
                          <a:latin typeface="Arial"/>
                          <a:ea typeface="Times New Roman"/>
                          <a:cs typeface="+mn-cs"/>
                        </a:rPr>
                        <a:t>5. WG </a:t>
                      </a:r>
                      <a:r>
                        <a:rPr lang="en-US" sz="1200" b="1" kern="1200" dirty="0">
                          <a:solidFill>
                            <a:srgbClr val="E36C0A"/>
                          </a:solidFill>
                          <a:latin typeface="Arial"/>
                          <a:ea typeface="Times New Roman"/>
                          <a:cs typeface="+mn-cs"/>
                        </a:rPr>
                        <a:t>Meeting</a:t>
                      </a:r>
                      <a:endParaRPr lang="it-IT" sz="1200" b="1" kern="1200" dirty="0">
                        <a:solidFill>
                          <a:srgbClr val="E36C0A"/>
                        </a:solidFill>
                        <a:latin typeface="Arial"/>
                        <a:ea typeface="Times New Roman"/>
                        <a:cs typeface="+mn-cs"/>
                      </a:endParaRPr>
                    </a:p>
                  </a:txBody>
                  <a:tcPr marL="68580" marR="68580" marT="0" marB="0"/>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dirty="0"/>
                    </a:p>
                  </a:txBody>
                  <a:tcPr>
                    <a:solidFill>
                      <a:srgbClr val="FFC000"/>
                    </a:solidFill>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r>
              <a:tr h="370840">
                <a:tc>
                  <a:txBody>
                    <a:bodyPr/>
                    <a:lstStyle/>
                    <a:p>
                      <a:pPr marL="0" algn="l" defTabSz="914400" rtl="0" eaLnBrk="1" latinLnBrk="0" hangingPunct="1">
                        <a:spcBef>
                          <a:spcPts val="600"/>
                        </a:spcBef>
                        <a:spcAft>
                          <a:spcPts val="0"/>
                        </a:spcAft>
                      </a:pPr>
                      <a:r>
                        <a:rPr lang="en-US" sz="1200" b="1" kern="1200" dirty="0" smtClean="0">
                          <a:solidFill>
                            <a:srgbClr val="E36C0A"/>
                          </a:solidFill>
                          <a:latin typeface="Arial"/>
                          <a:ea typeface="Times New Roman"/>
                          <a:cs typeface="+mn-cs"/>
                        </a:rPr>
                        <a:t>6. Final </a:t>
                      </a:r>
                      <a:r>
                        <a:rPr lang="en-US" sz="1200" b="1" kern="1200" dirty="0">
                          <a:solidFill>
                            <a:srgbClr val="E36C0A"/>
                          </a:solidFill>
                          <a:latin typeface="Arial"/>
                          <a:ea typeface="Times New Roman"/>
                          <a:cs typeface="+mn-cs"/>
                        </a:rPr>
                        <a:t>Drafting</a:t>
                      </a:r>
                      <a:endParaRPr lang="it-IT" sz="1200" b="1" kern="1200" dirty="0">
                        <a:solidFill>
                          <a:srgbClr val="E36C0A"/>
                        </a:solidFill>
                        <a:latin typeface="Arial"/>
                        <a:ea typeface="Times New Roman"/>
                        <a:cs typeface="+mn-cs"/>
                      </a:endParaRPr>
                    </a:p>
                  </a:txBody>
                  <a:tcPr marL="68580" marR="68580" marT="0" marB="0"/>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endParaRPr lang="it-IT" dirty="0"/>
                    </a:p>
                  </a:txBody>
                  <a:tcPr>
                    <a:solidFill>
                      <a:srgbClr val="0070C0"/>
                    </a:solidFill>
                  </a:tcPr>
                </a:tc>
                <a:tc>
                  <a:txBody>
                    <a:bodyPr/>
                    <a:lstStyle/>
                    <a:p>
                      <a:endParaRPr lang="it-IT" dirty="0"/>
                    </a:p>
                  </a:txBody>
                  <a:tcPr>
                    <a:solidFill>
                      <a:srgbClr val="0070C0"/>
                    </a:solidFill>
                  </a:tcPr>
                </a:tc>
                <a:tc>
                  <a:txBody>
                    <a:bodyPr/>
                    <a:lstStyle/>
                    <a:p>
                      <a:endParaRPr lang="it-IT" dirty="0"/>
                    </a:p>
                  </a:txBody>
                  <a:tcPr>
                    <a:solidFill>
                      <a:srgbClr val="0070C0"/>
                    </a:solidFill>
                  </a:tcPr>
                </a:tc>
                <a:tc>
                  <a:txBody>
                    <a:bodyPr/>
                    <a:lstStyle/>
                    <a:p>
                      <a:pPr algn="ctr"/>
                      <a:r>
                        <a:rPr lang="it-IT" dirty="0" smtClean="0"/>
                        <a:t>X</a:t>
                      </a:r>
                      <a:endParaRPr lang="it-IT" dirty="0"/>
                    </a:p>
                  </a:txBody>
                  <a:tcPr>
                    <a:solidFill>
                      <a:srgbClr val="0070C0"/>
                    </a:solidFill>
                  </a:tcPr>
                </a:tc>
              </a:tr>
            </a:tbl>
          </a:graphicData>
        </a:graphic>
      </p:graphicFrame>
      <p:sp>
        <p:nvSpPr>
          <p:cNvPr id="18433" name="Rectangle 1"/>
          <p:cNvSpPr>
            <a:spLocks noChangeArrowheads="1"/>
          </p:cNvSpPr>
          <p:nvPr/>
        </p:nvSpPr>
        <p:spPr bwMode="auto">
          <a:xfrm>
            <a:off x="323528" y="394502"/>
            <a:ext cx="8496944"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solidFill>
                  <a:srgbClr val="FF6600"/>
                </a:solidFill>
                <a:latin typeface="Arial Black" pitchFamily="34" charset="0"/>
              </a:rPr>
              <a:t>Draft timetable to be developed under Task 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51520" y="260648"/>
            <a:ext cx="7916416" cy="2403698"/>
          </a:xfrm>
        </p:spPr>
        <p:txBody>
          <a:bodyPr/>
          <a:lstStyle/>
          <a:p>
            <a:pPr marL="342900" indent="12700" algn="l"/>
            <a:r>
              <a:rPr lang="en-US" sz="1800" kern="1200" dirty="0" smtClean="0">
                <a:solidFill>
                  <a:srgbClr val="FF6600"/>
                </a:solidFill>
                <a:latin typeface="Arial Black" pitchFamily="34" charset="0"/>
                <a:cs typeface="Arial" charset="0"/>
              </a:rPr>
              <a:t>Survey tools/1 </a:t>
            </a:r>
            <a:r>
              <a:rPr lang="it-IT" sz="1800" kern="1200" dirty="0" smtClean="0">
                <a:solidFill>
                  <a:srgbClr val="FF6600"/>
                </a:solidFill>
                <a:latin typeface="Arial Black" pitchFamily="34" charset="0"/>
                <a:ea typeface="+mn-ea"/>
                <a:cs typeface="Arial" charset="0"/>
              </a:rPr>
              <a:t/>
            </a:r>
            <a:br>
              <a:rPr lang="it-IT" sz="1800" kern="1200" dirty="0" smtClean="0">
                <a:solidFill>
                  <a:srgbClr val="FF6600"/>
                </a:solidFill>
                <a:latin typeface="Arial Black" pitchFamily="34" charset="0"/>
                <a:ea typeface="+mn-ea"/>
                <a:cs typeface="Arial" charset="0"/>
              </a:rPr>
            </a:br>
            <a:r>
              <a:rPr lang="en-US" sz="1800" kern="1200" dirty="0" smtClean="0">
                <a:solidFill>
                  <a:srgbClr val="FF6600"/>
                </a:solidFill>
                <a:latin typeface="Arial Black" pitchFamily="34" charset="0"/>
                <a:ea typeface="+mn-ea"/>
                <a:cs typeface="Arial" charset="0"/>
              </a:rPr>
              <a:t> </a:t>
            </a:r>
            <a:r>
              <a:rPr lang="it-IT" sz="1800" kern="1200" dirty="0" smtClean="0">
                <a:solidFill>
                  <a:srgbClr val="FF6600"/>
                </a:solidFill>
                <a:latin typeface="Arial Black" pitchFamily="34" charset="0"/>
                <a:ea typeface="+mn-ea"/>
                <a:cs typeface="Arial" charset="0"/>
              </a:rPr>
              <a:t/>
            </a:r>
            <a:br>
              <a:rPr lang="it-IT" sz="1800" kern="1200" dirty="0" smtClean="0">
                <a:solidFill>
                  <a:srgbClr val="FF6600"/>
                </a:solidFill>
                <a:latin typeface="Arial Black" pitchFamily="34" charset="0"/>
                <a:ea typeface="+mn-ea"/>
                <a:cs typeface="Arial" charset="0"/>
              </a:rPr>
            </a:br>
            <a:r>
              <a:rPr lang="it-IT" sz="1800" kern="1200" dirty="0" smtClean="0">
                <a:solidFill>
                  <a:srgbClr val="FF6600"/>
                </a:solidFill>
                <a:latin typeface="Arial Black" pitchFamily="34" charset="0"/>
                <a:ea typeface="+mn-ea"/>
                <a:cs typeface="Arial" charset="0"/>
              </a:rPr>
              <a:t>1.  </a:t>
            </a:r>
            <a:r>
              <a:rPr lang="en-US" sz="1800" kern="1200" dirty="0" smtClean="0">
                <a:solidFill>
                  <a:srgbClr val="FF6600"/>
                </a:solidFill>
                <a:latin typeface="Arial Black" pitchFamily="34" charset="0"/>
                <a:ea typeface="+mn-ea"/>
                <a:cs typeface="Arial" charset="0"/>
              </a:rPr>
              <a:t>Grid for the collection of the features of implementation structures of Nat/Reg. Mob. Programs</a:t>
            </a:r>
            <a:r>
              <a:rPr lang="en-US" sz="1600" kern="1200" dirty="0" smtClean="0">
                <a:solidFill>
                  <a:srgbClr val="FF6600"/>
                </a:solidFill>
                <a:latin typeface="Arial Black" pitchFamily="34" charset="0"/>
                <a:ea typeface="+mn-ea"/>
                <a:cs typeface="Arial" charset="0"/>
              </a:rPr>
              <a:t/>
            </a:r>
            <a:br>
              <a:rPr lang="en-US" sz="1600" kern="1200" dirty="0" smtClean="0">
                <a:solidFill>
                  <a:srgbClr val="FF6600"/>
                </a:solidFill>
                <a:latin typeface="Arial Black" pitchFamily="34" charset="0"/>
                <a:ea typeface="+mn-ea"/>
                <a:cs typeface="Arial" charset="0"/>
              </a:rPr>
            </a:br>
            <a:r>
              <a:rPr lang="en-US" sz="1600" kern="1200" dirty="0" smtClean="0">
                <a:solidFill>
                  <a:srgbClr val="FF6600"/>
                </a:solidFill>
                <a:latin typeface="Arial Black" pitchFamily="34" charset="0"/>
                <a:ea typeface="+mn-ea"/>
                <a:cs typeface="Arial" charset="0"/>
              </a:rPr>
              <a:t>_________________________________________________________________</a:t>
            </a:r>
            <a:r>
              <a:rPr lang="it-IT" dirty="0" smtClean="0"/>
              <a:t/>
            </a:r>
            <a:br>
              <a:rPr lang="it-IT" dirty="0" smtClean="0"/>
            </a:br>
            <a:endParaRPr lang="it-IT" dirty="0"/>
          </a:p>
        </p:txBody>
      </p:sp>
      <p:sp>
        <p:nvSpPr>
          <p:cNvPr id="3" name="Sottotitolo 2"/>
          <p:cNvSpPr>
            <a:spLocks noGrp="1"/>
          </p:cNvSpPr>
          <p:nvPr>
            <p:ph type="subTitle" idx="1"/>
          </p:nvPr>
        </p:nvSpPr>
        <p:spPr>
          <a:xfrm>
            <a:off x="899592" y="2204864"/>
            <a:ext cx="7632848" cy="3816424"/>
          </a:xfrm>
        </p:spPr>
        <p:txBody>
          <a:bodyPr/>
          <a:lstStyle/>
          <a:p>
            <a:pPr marL="355600" indent="-355600" algn="l">
              <a:buFont typeface="Arial" pitchFamily="34" charset="0"/>
              <a:buChar char="•"/>
            </a:pPr>
            <a:r>
              <a:rPr lang="en-GB" sz="1600" kern="1200" dirty="0" smtClean="0">
                <a:solidFill>
                  <a:srgbClr val="FF6600"/>
                </a:solidFill>
                <a:latin typeface="Arial Black" pitchFamily="34" charset="0"/>
                <a:cs typeface="Arial" charset="0"/>
              </a:rPr>
              <a:t>Beneficiaries: type of organisation and legal status </a:t>
            </a: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National partnership</a:t>
            </a: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Local network</a:t>
            </a:r>
            <a:endParaRPr lang="it-IT" sz="1600" kern="1200" dirty="0" smtClean="0">
              <a:solidFill>
                <a:srgbClr val="FF6600"/>
              </a:solidFill>
              <a:latin typeface="Arial Black" pitchFamily="34" charset="0"/>
              <a:cs typeface="Arial" charset="0"/>
            </a:endParaRP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Number of transnational partners required</a:t>
            </a:r>
            <a:endParaRPr lang="it-IT" sz="1600" kern="1200" dirty="0" smtClean="0">
              <a:solidFill>
                <a:srgbClr val="FF6600"/>
              </a:solidFill>
              <a:latin typeface="Arial Black" pitchFamily="34" charset="0"/>
              <a:cs typeface="Arial" charset="0"/>
            </a:endParaRP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Target group/participants</a:t>
            </a:r>
            <a:endParaRPr lang="it-IT" sz="1600" kern="1200" dirty="0" smtClean="0">
              <a:solidFill>
                <a:srgbClr val="FF6600"/>
              </a:solidFill>
              <a:latin typeface="Arial Black" pitchFamily="34" charset="0"/>
              <a:cs typeface="Arial" charset="0"/>
            </a:endParaRP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Eligible actions and costs</a:t>
            </a:r>
            <a:endParaRPr lang="it-IT" sz="1600" kern="1200" dirty="0" smtClean="0">
              <a:solidFill>
                <a:srgbClr val="FF6600"/>
              </a:solidFill>
              <a:latin typeface="Arial Black" pitchFamily="34" charset="0"/>
              <a:cs typeface="Arial" charset="0"/>
            </a:endParaRP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Funding (min-max), </a:t>
            </a:r>
            <a:r>
              <a:rPr lang="en-GB" sz="1600" kern="1200" dirty="0" err="1" smtClean="0">
                <a:solidFill>
                  <a:srgbClr val="FF6600"/>
                </a:solidFill>
                <a:latin typeface="Arial Black" pitchFamily="34" charset="0"/>
                <a:cs typeface="Arial" charset="0"/>
              </a:rPr>
              <a:t>cofunding</a:t>
            </a:r>
            <a:endParaRPr lang="it-IT" sz="1600" kern="1200" dirty="0" smtClean="0">
              <a:solidFill>
                <a:srgbClr val="FF6600"/>
              </a:solidFill>
              <a:latin typeface="Arial Black" pitchFamily="34" charset="0"/>
              <a:cs typeface="Arial" charset="0"/>
            </a:endParaRP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Duration of projects</a:t>
            </a:r>
            <a:endParaRPr lang="it-IT" sz="1600" kern="1200" dirty="0" smtClean="0">
              <a:solidFill>
                <a:srgbClr val="FF6600"/>
              </a:solidFill>
              <a:latin typeface="Arial Black" pitchFamily="34" charset="0"/>
              <a:cs typeface="Arial" charset="0"/>
            </a:endParaRP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Duration of mobility stay</a:t>
            </a:r>
            <a:endParaRPr lang="it-IT" sz="1600" kern="1200" dirty="0" smtClean="0">
              <a:solidFill>
                <a:srgbClr val="FF6600"/>
              </a:solidFill>
              <a:latin typeface="Arial Black" pitchFamily="34" charset="0"/>
              <a:cs typeface="Arial" charset="0"/>
            </a:endParaRP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Payment/ reimbursement of expenditures and costs scheme</a:t>
            </a:r>
            <a:endParaRPr lang="it-IT" sz="1600" kern="1200" dirty="0" smtClean="0">
              <a:solidFill>
                <a:srgbClr val="FF6600"/>
              </a:solidFill>
              <a:latin typeface="Arial Black" pitchFamily="34" charset="0"/>
              <a:cs typeface="Arial" charset="0"/>
            </a:endParaRP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Cost claim procedures</a:t>
            </a:r>
            <a:endParaRPr lang="it-IT" sz="1600" kern="1200" dirty="0" smtClean="0">
              <a:solidFill>
                <a:srgbClr val="FF6600"/>
              </a:solidFill>
              <a:latin typeface="Arial Black" pitchFamily="34" charset="0"/>
              <a:cs typeface="Arial" charset="0"/>
            </a:endParaRPr>
          </a:p>
          <a:p>
            <a:pPr marL="355600" indent="-355600" algn="l">
              <a:buFont typeface="Arial" pitchFamily="34" charset="0"/>
              <a:buChar char="•"/>
            </a:pPr>
            <a:r>
              <a:rPr lang="en-GB" sz="1600" kern="1200" dirty="0" smtClean="0">
                <a:solidFill>
                  <a:srgbClr val="FF6600"/>
                </a:solidFill>
                <a:latin typeface="Arial Black" pitchFamily="34" charset="0"/>
                <a:cs typeface="Arial" charset="0"/>
              </a:rPr>
              <a:t>Certificates or recognition of experiences acquired abroad</a:t>
            </a:r>
            <a:endParaRPr lang="it-IT" sz="1600" kern="1200" dirty="0" smtClean="0">
              <a:solidFill>
                <a:srgbClr val="FF6600"/>
              </a:solidFill>
              <a:latin typeface="Arial Black" pitchFamily="34" charset="0"/>
              <a:cs typeface="Arial" charset="0"/>
            </a:endParaRPr>
          </a:p>
          <a:p>
            <a:pPr algn="l">
              <a:buFont typeface="Arial" pitchFamily="34" charset="0"/>
              <a:buChar char="•"/>
            </a:pPr>
            <a:endParaRPr lang="it-IT" sz="1600" kern="1200" dirty="0">
              <a:solidFill>
                <a:srgbClr val="FF6600"/>
              </a:solidFill>
              <a:latin typeface="Arial Black" pitchFamily="34" charset="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476672"/>
            <a:ext cx="8229600" cy="1143000"/>
          </a:xfrm>
        </p:spPr>
        <p:txBody>
          <a:bodyPr/>
          <a:lstStyle/>
          <a:p>
            <a:pPr algn="l"/>
            <a:r>
              <a:rPr lang="en-US" sz="1800" kern="1200" dirty="0" smtClean="0">
                <a:solidFill>
                  <a:srgbClr val="FF6600"/>
                </a:solidFill>
                <a:latin typeface="Arial Black" pitchFamily="34" charset="0"/>
                <a:cs typeface="Arial" charset="0"/>
              </a:rPr>
              <a:t>Survey tools/2</a:t>
            </a:r>
            <a:r>
              <a:rPr lang="en-US" sz="1600" kern="1200" dirty="0" smtClean="0">
                <a:solidFill>
                  <a:srgbClr val="FF6600"/>
                </a:solidFill>
                <a:latin typeface="Arial Black" pitchFamily="34" charset="0"/>
                <a:cs typeface="Arial" charset="0"/>
              </a:rPr>
              <a:t/>
            </a:r>
            <a:br>
              <a:rPr lang="en-US" sz="1600" kern="1200" dirty="0" smtClean="0">
                <a:solidFill>
                  <a:srgbClr val="FF6600"/>
                </a:solidFill>
                <a:latin typeface="Arial Black" pitchFamily="34" charset="0"/>
                <a:cs typeface="Arial" charset="0"/>
              </a:rPr>
            </a:br>
            <a:r>
              <a:rPr lang="it-IT" sz="1600" kern="1200" dirty="0" smtClean="0">
                <a:solidFill>
                  <a:srgbClr val="FF6600"/>
                </a:solidFill>
                <a:latin typeface="Arial Black" pitchFamily="34" charset="0"/>
                <a:cs typeface="Arial" charset="0"/>
              </a:rPr>
              <a:t/>
            </a:r>
            <a:br>
              <a:rPr lang="it-IT" sz="1600" kern="1200" dirty="0" smtClean="0">
                <a:solidFill>
                  <a:srgbClr val="FF6600"/>
                </a:solidFill>
                <a:latin typeface="Arial Black" pitchFamily="34" charset="0"/>
                <a:cs typeface="Arial" charset="0"/>
              </a:rPr>
            </a:br>
            <a:r>
              <a:rPr lang="it-IT" sz="1600" kern="1200" dirty="0" smtClean="0">
                <a:solidFill>
                  <a:srgbClr val="FF6600"/>
                </a:solidFill>
                <a:latin typeface="Arial Black" pitchFamily="34" charset="0"/>
                <a:cs typeface="Arial" charset="0"/>
              </a:rPr>
              <a:t>2.  </a:t>
            </a:r>
            <a:r>
              <a:rPr lang="en-US" sz="1600" kern="1200" dirty="0" smtClean="0">
                <a:solidFill>
                  <a:srgbClr val="FF6600"/>
                </a:solidFill>
                <a:latin typeface="Arial Black" pitchFamily="34" charset="0"/>
                <a:cs typeface="Arial" charset="0"/>
              </a:rPr>
              <a:t>Short questionnaire for Mob. programs project operators</a:t>
            </a:r>
            <a:br>
              <a:rPr lang="en-US" sz="1600" kern="1200" dirty="0" smtClean="0">
                <a:solidFill>
                  <a:srgbClr val="FF6600"/>
                </a:solidFill>
                <a:latin typeface="Arial Black" pitchFamily="34" charset="0"/>
                <a:cs typeface="Arial" charset="0"/>
              </a:rPr>
            </a:br>
            <a:r>
              <a:rPr lang="en-US" sz="1600" kern="1200" dirty="0" smtClean="0">
                <a:solidFill>
                  <a:srgbClr val="FF6600"/>
                </a:solidFill>
                <a:latin typeface="Arial Black" pitchFamily="34" charset="0"/>
                <a:cs typeface="Arial" charset="0"/>
              </a:rPr>
              <a:t>__________________________________________________________________</a:t>
            </a:r>
            <a:endParaRPr lang="it-IT" sz="1600" dirty="0"/>
          </a:p>
        </p:txBody>
      </p:sp>
      <p:sp>
        <p:nvSpPr>
          <p:cNvPr id="3" name="Segnaposto contenuto 2"/>
          <p:cNvSpPr>
            <a:spLocks noGrp="1"/>
          </p:cNvSpPr>
          <p:nvPr>
            <p:ph idx="1"/>
          </p:nvPr>
        </p:nvSpPr>
        <p:spPr/>
        <p:txBody>
          <a:bodyPr/>
          <a:lstStyle/>
          <a:p>
            <a:pPr marL="355600" indent="-355600">
              <a:spcBef>
                <a:spcPts val="1800"/>
              </a:spcBef>
              <a:spcAft>
                <a:spcPts val="1200"/>
              </a:spcAft>
              <a:buFont typeface="Arial" pitchFamily="34" charset="0"/>
              <a:buChar char="•"/>
            </a:pPr>
            <a:r>
              <a:rPr lang="en-US" sz="1800" kern="1200" dirty="0" smtClean="0">
                <a:solidFill>
                  <a:srgbClr val="FF6600"/>
                </a:solidFill>
                <a:latin typeface="Arial Black" pitchFamily="34" charset="0"/>
                <a:cs typeface="Arial" charset="0"/>
              </a:rPr>
              <a:t>What are the key elements for the success of a mobility project?</a:t>
            </a:r>
            <a:endParaRPr lang="it-IT" sz="1800" kern="1200" dirty="0" smtClean="0">
              <a:solidFill>
                <a:srgbClr val="FF6600"/>
              </a:solidFill>
              <a:latin typeface="Arial Black" pitchFamily="34" charset="0"/>
              <a:cs typeface="Arial" charset="0"/>
            </a:endParaRPr>
          </a:p>
          <a:p>
            <a:pPr marL="355600" indent="-355600">
              <a:spcBef>
                <a:spcPts val="1800"/>
              </a:spcBef>
              <a:spcAft>
                <a:spcPts val="1200"/>
              </a:spcAft>
              <a:buFont typeface="Arial" pitchFamily="34" charset="0"/>
              <a:buChar char="•"/>
            </a:pPr>
            <a:r>
              <a:rPr lang="it-IT" sz="1800" kern="1200" dirty="0" err="1" smtClean="0">
                <a:solidFill>
                  <a:srgbClr val="FF6600"/>
                </a:solidFill>
                <a:latin typeface="Arial Black" pitchFamily="34" charset="0"/>
                <a:cs typeface="Arial" charset="0"/>
              </a:rPr>
              <a:t>What</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kind</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of</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organizations</a:t>
            </a:r>
            <a:r>
              <a:rPr lang="it-IT" sz="1800" kern="1200" dirty="0" smtClean="0">
                <a:solidFill>
                  <a:srgbClr val="FF6600"/>
                </a:solidFill>
                <a:latin typeface="Arial Black" pitchFamily="34" charset="0"/>
                <a:cs typeface="Arial" charset="0"/>
              </a:rPr>
              <a:t> are </a:t>
            </a:r>
            <a:r>
              <a:rPr lang="it-IT" sz="1800" kern="1200" dirty="0" err="1" smtClean="0">
                <a:solidFill>
                  <a:srgbClr val="FF6600"/>
                </a:solidFill>
                <a:latin typeface="Arial Black" pitchFamily="34" charset="0"/>
                <a:cs typeface="Arial" charset="0"/>
              </a:rPr>
              <a:t>needed</a:t>
            </a:r>
            <a:r>
              <a:rPr lang="it-IT" sz="1800" kern="1200" dirty="0" smtClean="0">
                <a:solidFill>
                  <a:srgbClr val="FF6600"/>
                </a:solidFill>
                <a:latin typeface="Arial Black" pitchFamily="34" charset="0"/>
                <a:cs typeface="Arial" charset="0"/>
              </a:rPr>
              <a:t>?</a:t>
            </a:r>
          </a:p>
          <a:p>
            <a:pPr marL="355600" indent="-355600">
              <a:spcBef>
                <a:spcPts val="1800"/>
              </a:spcBef>
              <a:spcAft>
                <a:spcPts val="1200"/>
              </a:spcAft>
              <a:buFont typeface="Arial" pitchFamily="34" charset="0"/>
              <a:buChar char="•"/>
            </a:pPr>
            <a:r>
              <a:rPr lang="it-IT" sz="1800" kern="1200" dirty="0" err="1" smtClean="0">
                <a:solidFill>
                  <a:srgbClr val="FF6600"/>
                </a:solidFill>
                <a:latin typeface="Arial Black" pitchFamily="34" charset="0"/>
                <a:cs typeface="Arial" charset="0"/>
              </a:rPr>
              <a:t>What</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skills</a:t>
            </a:r>
            <a:r>
              <a:rPr lang="it-IT" sz="1800" kern="1200" dirty="0" smtClean="0">
                <a:solidFill>
                  <a:srgbClr val="FF6600"/>
                </a:solidFill>
                <a:latin typeface="Arial Black" pitchFamily="34" charset="0"/>
                <a:cs typeface="Arial" charset="0"/>
              </a:rPr>
              <a:t> the project staff </a:t>
            </a:r>
            <a:r>
              <a:rPr lang="it-IT" sz="1800" kern="1200" dirty="0" err="1" smtClean="0">
                <a:solidFill>
                  <a:srgbClr val="FF6600"/>
                </a:solidFill>
                <a:latin typeface="Arial Black" pitchFamily="34" charset="0"/>
                <a:cs typeface="Arial" charset="0"/>
              </a:rPr>
              <a:t>should</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have</a:t>
            </a:r>
            <a:r>
              <a:rPr lang="it-IT" sz="1800" kern="1200" dirty="0" smtClean="0">
                <a:solidFill>
                  <a:srgbClr val="FF6600"/>
                </a:solidFill>
                <a:latin typeface="Arial Black" pitchFamily="34" charset="0"/>
                <a:cs typeface="Arial" charset="0"/>
              </a:rPr>
              <a:t>?</a:t>
            </a:r>
          </a:p>
          <a:p>
            <a:pPr marL="355600" indent="-355600">
              <a:spcBef>
                <a:spcPts val="1800"/>
              </a:spcBef>
              <a:spcAft>
                <a:spcPts val="1200"/>
              </a:spcAft>
              <a:buFont typeface="Arial" pitchFamily="34" charset="0"/>
              <a:buChar char="•"/>
            </a:pPr>
            <a:r>
              <a:rPr lang="it-IT" sz="1800" kern="1200" dirty="0" err="1" smtClean="0">
                <a:solidFill>
                  <a:srgbClr val="FF6600"/>
                </a:solidFill>
                <a:latin typeface="Arial Black" pitchFamily="34" charset="0"/>
                <a:cs typeface="Arial" charset="0"/>
              </a:rPr>
              <a:t>How</a:t>
            </a:r>
            <a:r>
              <a:rPr lang="it-IT" sz="1800" kern="1200" dirty="0" smtClean="0">
                <a:solidFill>
                  <a:srgbClr val="FF6600"/>
                </a:solidFill>
                <a:latin typeface="Arial Black" pitchFamily="34" charset="0"/>
                <a:cs typeface="Arial" charset="0"/>
              </a:rPr>
              <a:t> can </a:t>
            </a:r>
            <a:r>
              <a:rPr lang="it-IT" sz="1800" kern="1200" dirty="0" err="1" smtClean="0">
                <a:solidFill>
                  <a:srgbClr val="FF6600"/>
                </a:solidFill>
                <a:latin typeface="Arial Black" pitchFamily="34" charset="0"/>
                <a:cs typeface="Arial" charset="0"/>
              </a:rPr>
              <a:t>you</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ensure</a:t>
            </a:r>
            <a:r>
              <a:rPr lang="it-IT" sz="1800" kern="1200" dirty="0" smtClean="0">
                <a:solidFill>
                  <a:srgbClr val="FF6600"/>
                </a:solidFill>
                <a:latin typeface="Arial Black" pitchFamily="34" charset="0"/>
                <a:cs typeface="Arial" charset="0"/>
              </a:rPr>
              <a:t> the </a:t>
            </a:r>
            <a:r>
              <a:rPr lang="it-IT" sz="1800" kern="1200" dirty="0" err="1" smtClean="0">
                <a:solidFill>
                  <a:srgbClr val="FF6600"/>
                </a:solidFill>
                <a:latin typeface="Arial Black" pitchFamily="34" charset="0"/>
                <a:cs typeface="Arial" charset="0"/>
              </a:rPr>
              <a:t>sustainability</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of</a:t>
            </a:r>
            <a:r>
              <a:rPr lang="it-IT" sz="1800" kern="1200" dirty="0" smtClean="0">
                <a:solidFill>
                  <a:srgbClr val="FF6600"/>
                </a:solidFill>
                <a:latin typeface="Arial Black" pitchFamily="34" charset="0"/>
                <a:cs typeface="Arial" charset="0"/>
              </a:rPr>
              <a:t> the project?</a:t>
            </a:r>
          </a:p>
          <a:p>
            <a:pPr marL="355600" indent="-355600">
              <a:spcBef>
                <a:spcPts val="1800"/>
              </a:spcBef>
              <a:spcAft>
                <a:spcPts val="1200"/>
              </a:spcAft>
              <a:buFont typeface="Arial" pitchFamily="34" charset="0"/>
              <a:buChar char="•"/>
            </a:pPr>
            <a:r>
              <a:rPr lang="it-IT" sz="1800" kern="1200" dirty="0" err="1" smtClean="0">
                <a:solidFill>
                  <a:srgbClr val="FF6600"/>
                </a:solidFill>
                <a:latin typeface="Arial Black" pitchFamily="34" charset="0"/>
                <a:cs typeface="Arial" charset="0"/>
              </a:rPr>
              <a:t>How</a:t>
            </a:r>
            <a:r>
              <a:rPr lang="it-IT" sz="1800" kern="1200" dirty="0" smtClean="0">
                <a:solidFill>
                  <a:srgbClr val="FF6600"/>
                </a:solidFill>
                <a:latin typeface="Arial Black" pitchFamily="34" charset="0"/>
                <a:cs typeface="Arial" charset="0"/>
              </a:rPr>
              <a:t> do </a:t>
            </a:r>
            <a:r>
              <a:rPr lang="it-IT" sz="1800" kern="1200" dirty="0" err="1" smtClean="0">
                <a:solidFill>
                  <a:srgbClr val="FF6600"/>
                </a:solidFill>
                <a:latin typeface="Arial Black" pitchFamily="34" charset="0"/>
                <a:cs typeface="Arial" charset="0"/>
              </a:rPr>
              <a:t>you</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apply</a:t>
            </a:r>
            <a:r>
              <a:rPr lang="it-IT" sz="1800" kern="1200" dirty="0" smtClean="0">
                <a:solidFill>
                  <a:srgbClr val="FF6600"/>
                </a:solidFill>
                <a:latin typeface="Arial Black" pitchFamily="34" charset="0"/>
                <a:cs typeface="Arial" charset="0"/>
              </a:rPr>
              <a:t> gender </a:t>
            </a:r>
            <a:r>
              <a:rPr lang="it-IT" sz="1800" kern="1200" dirty="0" err="1" smtClean="0">
                <a:solidFill>
                  <a:srgbClr val="FF6600"/>
                </a:solidFill>
                <a:latin typeface="Arial Black" pitchFamily="34" charset="0"/>
                <a:cs typeface="Arial" charset="0"/>
              </a:rPr>
              <a:t>equality</a:t>
            </a:r>
            <a:r>
              <a:rPr lang="it-IT" sz="1800" kern="1200" dirty="0" smtClean="0">
                <a:solidFill>
                  <a:srgbClr val="FF6600"/>
                </a:solidFill>
                <a:latin typeface="Arial Black" pitchFamily="34" charset="0"/>
                <a:cs typeface="Arial" charset="0"/>
              </a:rPr>
              <a:t> in </a:t>
            </a:r>
            <a:r>
              <a:rPr lang="it-IT" sz="1800" kern="1200" dirty="0" err="1" smtClean="0">
                <a:solidFill>
                  <a:srgbClr val="FF6600"/>
                </a:solidFill>
                <a:latin typeface="Arial Black" pitchFamily="34" charset="0"/>
                <a:cs typeface="Arial" charset="0"/>
              </a:rPr>
              <a:t>your</a:t>
            </a:r>
            <a:r>
              <a:rPr lang="it-IT" sz="1800" kern="1200" dirty="0" smtClean="0">
                <a:solidFill>
                  <a:srgbClr val="FF6600"/>
                </a:solidFill>
                <a:latin typeface="Arial Black" pitchFamily="34" charset="0"/>
                <a:cs typeface="Arial" charset="0"/>
              </a:rPr>
              <a:t> project?</a:t>
            </a:r>
          </a:p>
          <a:p>
            <a:pPr marL="355600" indent="-355600">
              <a:spcBef>
                <a:spcPts val="1800"/>
              </a:spcBef>
              <a:spcAft>
                <a:spcPts val="1200"/>
              </a:spcAft>
              <a:buFont typeface="Arial" pitchFamily="34" charset="0"/>
              <a:buChar char="•"/>
            </a:pPr>
            <a:r>
              <a:rPr lang="it-IT" sz="1800" kern="1200" dirty="0" err="1" smtClean="0">
                <a:solidFill>
                  <a:srgbClr val="FF6600"/>
                </a:solidFill>
                <a:latin typeface="Arial Black" pitchFamily="34" charset="0"/>
                <a:cs typeface="Arial" charset="0"/>
              </a:rPr>
              <a:t>What</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suggestions</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would</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you</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give</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to</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those</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who</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intend</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to</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carry</a:t>
            </a:r>
            <a:r>
              <a:rPr lang="it-IT" sz="1800" kern="1200" dirty="0" smtClean="0">
                <a:solidFill>
                  <a:srgbClr val="FF6600"/>
                </a:solidFill>
                <a:latin typeface="Arial Black" pitchFamily="34" charset="0"/>
                <a:cs typeface="Arial" charset="0"/>
              </a:rPr>
              <a:t> out a project </a:t>
            </a:r>
            <a:r>
              <a:rPr lang="it-IT" sz="1800" kern="1200" dirty="0" err="1" smtClean="0">
                <a:solidFill>
                  <a:srgbClr val="FF6600"/>
                </a:solidFill>
                <a:latin typeface="Arial Black" pitchFamily="34" charset="0"/>
                <a:cs typeface="Arial" charset="0"/>
              </a:rPr>
              <a:t>of</a:t>
            </a:r>
            <a:r>
              <a:rPr lang="it-IT" sz="1800" kern="1200" dirty="0" smtClean="0">
                <a:solidFill>
                  <a:srgbClr val="FF6600"/>
                </a:solidFill>
                <a:latin typeface="Arial Black" pitchFamily="34" charset="0"/>
                <a:cs typeface="Arial" charset="0"/>
              </a:rPr>
              <a:t> </a:t>
            </a:r>
            <a:r>
              <a:rPr lang="it-IT" sz="1800" kern="1200" dirty="0" err="1" smtClean="0">
                <a:solidFill>
                  <a:srgbClr val="FF6600"/>
                </a:solidFill>
                <a:latin typeface="Arial Black" pitchFamily="34" charset="0"/>
                <a:cs typeface="Arial" charset="0"/>
              </a:rPr>
              <a:t>mobility</a:t>
            </a:r>
            <a:r>
              <a:rPr lang="it-IT" sz="1800" kern="1200" dirty="0" smtClean="0">
                <a:solidFill>
                  <a:srgbClr val="FF6600"/>
                </a:solidFill>
                <a:latin typeface="Arial Black" pitchFamily="34" charset="0"/>
                <a:cs typeface="Arial" charset="0"/>
              </a:rPr>
              <a:t>?</a:t>
            </a:r>
          </a:p>
          <a:p>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pPr algn="l"/>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Comments/amendments on tools to be sent by the 8</a:t>
            </a:r>
            <a:r>
              <a:rPr lang="en-US" sz="1800" kern="1200" baseline="30000" dirty="0" smtClean="0">
                <a:solidFill>
                  <a:srgbClr val="FF6600"/>
                </a:solidFill>
                <a:latin typeface="Arial Black" pitchFamily="34" charset="0"/>
                <a:cs typeface="Arial" charset="0"/>
              </a:rPr>
              <a:t>st</a:t>
            </a:r>
            <a:r>
              <a:rPr lang="en-US" sz="1800" kern="1200" dirty="0" smtClean="0">
                <a:solidFill>
                  <a:srgbClr val="FF6600"/>
                </a:solidFill>
                <a:latin typeface="Arial Black" pitchFamily="34" charset="0"/>
                <a:cs typeface="Arial" charset="0"/>
              </a:rPr>
              <a:t> of March to ISFOL: </a:t>
            </a:r>
            <a:r>
              <a:rPr lang="en-US" sz="1800" u="sng" dirty="0" smtClean="0">
                <a:hlinkClick r:id="rId2"/>
              </a:rPr>
              <a:t>g.calzolari@isfol.it</a:t>
            </a:r>
            <a:r>
              <a:rPr lang="en-US" sz="1800" u="sng" dirty="0" smtClean="0">
                <a:hlinkClick r:id="rId3"/>
              </a:rPr>
              <a:t>; </a:t>
            </a:r>
            <a:r>
              <a:rPr lang="en-US" sz="1800" u="sng" dirty="0" smtClean="0">
                <a:hlinkClick r:id="rId4"/>
              </a:rPr>
              <a:t>transnazionalita@isfol.it</a:t>
            </a:r>
            <a:r>
              <a:rPr lang="it-IT" sz="1800" u="sng" dirty="0" smtClean="0"/>
              <a:t/>
            </a:r>
            <a:br>
              <a:rPr lang="it-IT" sz="1800" u="sng" dirty="0" smtClean="0"/>
            </a:br>
            <a:r>
              <a:rPr lang="en-US" sz="1800" kern="1200" dirty="0" smtClean="0">
                <a:solidFill>
                  <a:srgbClr val="FF6600"/>
                </a:solidFill>
                <a:latin typeface="Arial Black" pitchFamily="34" charset="0"/>
                <a:cs typeface="Arial" charset="0"/>
              </a:rPr>
              <a:t>Upon receiving your comments, the final versions will be sent to partners as soon as possible.</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_________________________________</a:t>
            </a:r>
            <a:br>
              <a:rPr lang="en-US"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You are kindly asked to fill in the Grid (1) and send the Questionnaire (2) to selected Mob. programs project operators. </a:t>
            </a:r>
            <a:r>
              <a:rPr lang="it-IT" sz="1800" kern="1200" dirty="0" smtClean="0">
                <a:solidFill>
                  <a:srgbClr val="FF6600"/>
                </a:solidFill>
                <a:latin typeface="Arial Black" pitchFamily="34" charset="0"/>
                <a:cs typeface="Arial" charset="0"/>
              </a:rPr>
              <a:t/>
            </a:r>
            <a:br>
              <a:rPr lang="it-IT"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To identify the </a:t>
            </a:r>
            <a:r>
              <a:rPr lang="en-US" sz="1800" kern="1200" dirty="0" err="1" smtClean="0">
                <a:solidFill>
                  <a:srgbClr val="FF6600"/>
                </a:solidFill>
                <a:latin typeface="Arial Black" pitchFamily="34" charset="0"/>
                <a:cs typeface="Arial" charset="0"/>
              </a:rPr>
              <a:t>IdA</a:t>
            </a:r>
            <a:r>
              <a:rPr lang="en-US" sz="1800" kern="1200" dirty="0" smtClean="0">
                <a:solidFill>
                  <a:srgbClr val="FF6600"/>
                </a:solidFill>
                <a:latin typeface="Arial Black" pitchFamily="34" charset="0"/>
                <a:cs typeface="Arial" charset="0"/>
              </a:rPr>
              <a:t> project operators please refers to the website </a:t>
            </a:r>
            <a:r>
              <a:rPr lang="en-US" sz="1800" u="sng" dirty="0" smtClean="0">
                <a:hlinkClick r:id="rId3"/>
              </a:rPr>
              <a:t>http://www.ida-eumap.de/</a:t>
            </a:r>
            <a:r>
              <a:rPr lang="en-US" sz="1800" u="sng" dirty="0" smtClean="0"/>
              <a:t/>
            </a:r>
            <a:br>
              <a:rPr lang="en-US" sz="1800" u="sng" dirty="0" smtClean="0"/>
            </a:br>
            <a:r>
              <a:rPr lang="en-US" sz="1800" kern="1200" dirty="0" smtClean="0">
                <a:solidFill>
                  <a:srgbClr val="FF6600"/>
                </a:solidFill>
                <a:latin typeface="Arial Black" pitchFamily="34" charset="0"/>
                <a:cs typeface="Arial" charset="0"/>
              </a:rPr>
              <a:t>_____________________________</a:t>
            </a:r>
            <a:r>
              <a:rPr lang="it-IT" sz="1800" kern="1200" dirty="0" smtClean="0">
                <a:solidFill>
                  <a:srgbClr val="FF6600"/>
                </a:solidFill>
                <a:latin typeface="Arial Black" pitchFamily="34" charset="0"/>
                <a:cs typeface="Arial" charset="0"/>
              </a:rPr>
              <a:t/>
            </a:r>
            <a:br>
              <a:rPr lang="it-IT" sz="1800" kern="1200" dirty="0" smtClean="0">
                <a:solidFill>
                  <a:srgbClr val="FF6600"/>
                </a:solidFill>
                <a:latin typeface="Arial Black" pitchFamily="34" charset="0"/>
                <a:cs typeface="Arial" charset="0"/>
              </a:rPr>
            </a:br>
            <a:r>
              <a:rPr lang="en-US" sz="1800" kern="1200" dirty="0" smtClean="0">
                <a:solidFill>
                  <a:srgbClr val="FF6600"/>
                </a:solidFill>
                <a:latin typeface="Arial Black" pitchFamily="34" charset="0"/>
                <a:cs typeface="Arial" charset="0"/>
              </a:rPr>
              <a:t>All contributions have to be sent by the 8</a:t>
            </a:r>
            <a:r>
              <a:rPr lang="en-US" sz="1800" kern="1200" baseline="30000" dirty="0" smtClean="0">
                <a:solidFill>
                  <a:srgbClr val="FF6600"/>
                </a:solidFill>
                <a:latin typeface="Arial Black" pitchFamily="34" charset="0"/>
                <a:cs typeface="Arial" charset="0"/>
              </a:rPr>
              <a:t>th</a:t>
            </a:r>
            <a:r>
              <a:rPr lang="en-US" sz="1800" kern="1200" dirty="0" smtClean="0">
                <a:solidFill>
                  <a:srgbClr val="FF6600"/>
                </a:solidFill>
                <a:latin typeface="Arial Black" pitchFamily="34" charset="0"/>
                <a:cs typeface="Arial" charset="0"/>
              </a:rPr>
              <a:t> of April to ISFOL: </a:t>
            </a:r>
            <a:r>
              <a:rPr lang="en-US" sz="1800" u="sng" dirty="0" smtClean="0">
                <a:hlinkClick r:id="rId2"/>
              </a:rPr>
              <a:t>g.calzolari@isfol.it</a:t>
            </a:r>
            <a:r>
              <a:rPr lang="en-US" sz="1800" dirty="0" smtClean="0"/>
              <a:t>; </a:t>
            </a:r>
            <a:r>
              <a:rPr lang="en-US" sz="1800" u="sng" dirty="0" smtClean="0">
                <a:hlinkClick r:id="rId4"/>
              </a:rPr>
              <a:t>transnazionalita@isfol.it</a:t>
            </a:r>
            <a:r>
              <a:rPr lang="en-US" sz="1600" u="sng" dirty="0" smtClean="0"/>
              <a:t/>
            </a:r>
            <a:br>
              <a:rPr lang="en-US" sz="1600" u="sng" dirty="0" smtClean="0"/>
            </a:br>
            <a:r>
              <a:rPr lang="en-US" sz="1600" u="sng" dirty="0" smtClean="0"/>
              <a:t/>
            </a:r>
            <a:br>
              <a:rPr lang="en-US" sz="1600" u="sng" dirty="0" smtClean="0"/>
            </a:br>
            <a:r>
              <a:rPr lang="en-US" sz="1600" u="sng" dirty="0" smtClean="0"/>
              <a:t/>
            </a:r>
            <a:br>
              <a:rPr lang="en-US" sz="1600" u="sng" dirty="0" smtClean="0"/>
            </a:br>
            <a:r>
              <a:rPr lang="it-IT" dirty="0" smtClean="0"/>
              <a:t/>
            </a:r>
            <a:br>
              <a:rPr lang="it-IT" dirty="0" smtClean="0"/>
            </a:br>
            <a:endParaRPr lang="it-IT" dirty="0"/>
          </a:p>
        </p:txBody>
      </p:sp>
      <p:sp>
        <p:nvSpPr>
          <p:cNvPr id="4" name="CasellaDiTesto 3"/>
          <p:cNvSpPr txBox="1"/>
          <p:nvPr/>
        </p:nvSpPr>
        <p:spPr>
          <a:xfrm>
            <a:off x="3347864" y="5445224"/>
            <a:ext cx="2592288" cy="369332"/>
          </a:xfrm>
          <a:prstGeom prst="rect">
            <a:avLst/>
          </a:prstGeom>
          <a:noFill/>
        </p:spPr>
        <p:txBody>
          <a:bodyPr wrap="square" rtlCol="0">
            <a:spAutoFit/>
          </a:bodyPr>
          <a:lstStyle/>
          <a:p>
            <a:pPr algn="ctr"/>
            <a:r>
              <a:rPr lang="en-US" dirty="0" smtClean="0">
                <a:solidFill>
                  <a:srgbClr val="FF6600"/>
                </a:solidFill>
                <a:latin typeface="Arial Black" pitchFamily="34" charset="0"/>
              </a:rPr>
              <a:t>Thank you !</a:t>
            </a:r>
            <a:endParaRPr lang="it-IT"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TotalTime>
  <Words>602</Words>
  <Application>Microsoft Office PowerPoint</Application>
  <PresentationFormat>Presentazione su schermo (4:3)</PresentationFormat>
  <Paragraphs>128</Paragraphs>
  <Slides>7</Slides>
  <Notes>0</Notes>
  <HiddenSlides>0</HiddenSlides>
  <MMClips>0</MMClips>
  <ScaleCrop>false</ScaleCrop>
  <HeadingPairs>
    <vt:vector size="4" baseType="variant">
      <vt:variant>
        <vt:lpstr>Tema</vt:lpstr>
      </vt:variant>
      <vt:variant>
        <vt:i4>1</vt:i4>
      </vt:variant>
      <vt:variant>
        <vt:lpstr>Titoli diapositive</vt:lpstr>
      </vt:variant>
      <vt:variant>
        <vt:i4>7</vt:i4>
      </vt:variant>
    </vt:vector>
  </HeadingPairs>
  <TitlesOfParts>
    <vt:vector size="8" baseType="lpstr">
      <vt:lpstr>Struttura predefinita</vt:lpstr>
      <vt:lpstr>Diapositiva 1</vt:lpstr>
      <vt:lpstr>Diapositiva 2</vt:lpstr>
      <vt:lpstr>Diapositiva 3</vt:lpstr>
      <vt:lpstr>Diapositiva 4</vt:lpstr>
      <vt:lpstr>Survey tools/1    1.  Grid for the collection of the features of implementation structures of Nat/Reg. Mob. Programs _________________________________________________________________ </vt:lpstr>
      <vt:lpstr>Survey tools/2  2.  Short questionnaire for Mob. programs project operators __________________________________________________________________</vt:lpstr>
      <vt:lpstr>           Comments/amendments on tools to be sent by the 8st of March to ISFOL: g.calzolari@isfol.it; transnazionalita@isfol.it Upon receiving your comments, the final versions will be sent to partners as soon as possible. _________________________________ You are kindly asked to fill in the Grid (1) and send the Questionnaire (2) to selected Mob. programs project operators.  To identify the IdA project operators please refers to the website http://www.ida-eumap.de/ _____________________________ All contributions have to be sent by the 8th of April to ISFOL: g.calzolari@isfol.it; transnazionalita@isfol.it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e.lagana</dc:creator>
  <cp:lastModifiedBy>g.calzolari</cp:lastModifiedBy>
  <cp:revision>51</cp:revision>
  <dcterms:created xsi:type="dcterms:W3CDTF">2010-11-22T13:40:59Z</dcterms:created>
  <dcterms:modified xsi:type="dcterms:W3CDTF">2013-03-07T11:14:06Z</dcterms:modified>
</cp:coreProperties>
</file>