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  <p:sldMasterId id="2147483657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1" r:id="rId13"/>
    <p:sldId id="270" r:id="rId14"/>
    <p:sldId id="266" r:id="rId15"/>
    <p:sldId id="269" r:id="rId16"/>
  </p:sldIdLst>
  <p:sldSz cx="9144000" cy="6858000" type="screen4x3"/>
  <p:notesSz cx="7104063" cy="10234613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49" cy="4605576"/>
          </a:xfrm>
          <a:prstGeom prst="rect">
            <a:avLst/>
          </a:prstGeom>
        </p:spPr>
        <p:txBody>
          <a:bodyPr lIns="99059" tIns="99059" rIns="99059" bIns="99059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712835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/>
        </p:nvSpPr>
        <p:spPr>
          <a:xfrm>
            <a:off x="1146188" y="2995284"/>
            <a:ext cx="5536892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88" name="Shape 88"/>
          <p:cNvSpPr txBox="1"/>
          <p:nvPr/>
        </p:nvSpPr>
        <p:spPr>
          <a:xfrm>
            <a:off x="782763" y="8217426"/>
            <a:ext cx="6262099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782762" y="8189593"/>
            <a:ext cx="6260455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/>
          <p:nvPr/>
        </p:nvSpPr>
        <p:spPr>
          <a:xfrm>
            <a:off x="1146188" y="2994397"/>
            <a:ext cx="5535249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96" name="Shape 96"/>
          <p:cNvSpPr txBox="1"/>
          <p:nvPr/>
        </p:nvSpPr>
        <p:spPr>
          <a:xfrm>
            <a:off x="782763" y="8217426"/>
            <a:ext cx="6262099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782762" y="8189593"/>
            <a:ext cx="6260455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1146187" y="2993508"/>
            <a:ext cx="5533603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08" name="Shape 108"/>
          <p:cNvSpPr txBox="1"/>
          <p:nvPr/>
        </p:nvSpPr>
        <p:spPr>
          <a:xfrm>
            <a:off x="782763" y="8167673"/>
            <a:ext cx="6262099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782762" y="8189593"/>
            <a:ext cx="6260455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/>
        </p:nvSpPr>
        <p:spPr>
          <a:xfrm>
            <a:off x="1146187" y="2995208"/>
            <a:ext cx="5536881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16" name="Shape 116"/>
          <p:cNvSpPr txBox="1"/>
          <p:nvPr/>
        </p:nvSpPr>
        <p:spPr>
          <a:xfrm>
            <a:off x="782762" y="8217348"/>
            <a:ext cx="6262204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782763" y="8189565"/>
            <a:ext cx="6260338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/>
        </p:nvSpPr>
        <p:spPr>
          <a:xfrm>
            <a:off x="1146188" y="2993529"/>
            <a:ext cx="5533461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23" name="Shape 123"/>
          <p:cNvSpPr txBox="1"/>
          <p:nvPr/>
        </p:nvSpPr>
        <p:spPr>
          <a:xfrm>
            <a:off x="782762" y="8167652"/>
            <a:ext cx="6262204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782763" y="8189565"/>
            <a:ext cx="6260338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1146188" y="2993529"/>
            <a:ext cx="5533461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782762" y="8167652"/>
            <a:ext cx="6262204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782763" y="8189565"/>
            <a:ext cx="6260338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1146188" y="2993529"/>
            <a:ext cx="5533461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37" name="Shape 137"/>
          <p:cNvSpPr txBox="1"/>
          <p:nvPr/>
        </p:nvSpPr>
        <p:spPr>
          <a:xfrm>
            <a:off x="782762" y="8167652"/>
            <a:ext cx="6262204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782763" y="8189565"/>
            <a:ext cx="6260338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/>
        </p:nvSpPr>
        <p:spPr>
          <a:xfrm>
            <a:off x="1146188" y="2993529"/>
            <a:ext cx="5533461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44" name="Shape 144"/>
          <p:cNvSpPr txBox="1"/>
          <p:nvPr/>
        </p:nvSpPr>
        <p:spPr>
          <a:xfrm>
            <a:off x="782762" y="8167652"/>
            <a:ext cx="6262204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782763" y="8189565"/>
            <a:ext cx="6260338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1146188" y="2993529"/>
            <a:ext cx="5533461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51" name="Shape 151"/>
          <p:cNvSpPr txBox="1"/>
          <p:nvPr/>
        </p:nvSpPr>
        <p:spPr>
          <a:xfrm>
            <a:off x="782762" y="8167652"/>
            <a:ext cx="6262204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782763" y="8189565"/>
            <a:ext cx="6260338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1146188" y="2993529"/>
            <a:ext cx="5533461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58" name="Shape 158"/>
          <p:cNvSpPr txBox="1"/>
          <p:nvPr/>
        </p:nvSpPr>
        <p:spPr>
          <a:xfrm>
            <a:off x="782762" y="8167652"/>
            <a:ext cx="6262204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782763" y="8189565"/>
            <a:ext cx="6260338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 dirty="0"/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1146188" y="2993529"/>
            <a:ext cx="5533461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58" name="Shape 158"/>
          <p:cNvSpPr txBox="1"/>
          <p:nvPr/>
        </p:nvSpPr>
        <p:spPr>
          <a:xfrm>
            <a:off x="782762" y="8167652"/>
            <a:ext cx="6262204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782763" y="8189565"/>
            <a:ext cx="6260338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 dirty="0"/>
          </a:p>
        </p:txBody>
      </p:sp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1146188" y="2993529"/>
            <a:ext cx="5533461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51" name="Shape 151"/>
          <p:cNvSpPr txBox="1"/>
          <p:nvPr/>
        </p:nvSpPr>
        <p:spPr>
          <a:xfrm>
            <a:off x="782762" y="8167652"/>
            <a:ext cx="6262204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782763" y="8189565"/>
            <a:ext cx="6260338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/>
        </p:nvSpPr>
        <p:spPr>
          <a:xfrm>
            <a:off x="1146187" y="2995208"/>
            <a:ext cx="5536881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65" name="Shape 165"/>
          <p:cNvSpPr txBox="1"/>
          <p:nvPr/>
        </p:nvSpPr>
        <p:spPr>
          <a:xfrm>
            <a:off x="782762" y="8217348"/>
            <a:ext cx="6262204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782763" y="8189565"/>
            <a:ext cx="6260338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/>
        </p:nvSpPr>
        <p:spPr>
          <a:xfrm>
            <a:off x="1146187" y="2995208"/>
            <a:ext cx="5536881" cy="315443"/>
          </a:xfrm>
          <a:prstGeom prst="rect">
            <a:avLst/>
          </a:pr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91" name="Shape 191"/>
          <p:cNvSpPr txBox="1"/>
          <p:nvPr/>
        </p:nvSpPr>
        <p:spPr>
          <a:xfrm>
            <a:off x="782762" y="8217348"/>
            <a:ext cx="6262204" cy="315443"/>
          </a:xfrm>
          <a:prstGeom prst="rect">
            <a:avLst/>
          </a:prstGeom>
          <a:noFill/>
          <a:ln>
            <a:noFill/>
          </a:ln>
        </p:spPr>
        <p:txBody>
          <a:bodyPr lIns="99059" tIns="49516" rIns="99059" bIns="49516" anchor="ctr" anchorCtr="0">
            <a:spAutoFit/>
          </a:bodyPr>
          <a:lstStyle/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782763" y="8189565"/>
            <a:ext cx="6260338" cy="369330"/>
          </a:xfrm>
          <a:prstGeom prst="rect">
            <a:avLst/>
          </a:prstGeom>
        </p:spPr>
        <p:txBody>
          <a:bodyPr lIns="99059" tIns="99059" rIns="99059" bIns="99059" anchor="ctr" anchorCtr="0">
            <a:spAutoFit/>
          </a:bodyPr>
          <a:lstStyle/>
          <a:p>
            <a:endParaRPr/>
          </a:p>
        </p:txBody>
      </p:sp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909638"/>
            <a:ext cx="5973762" cy="44815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0" y="1600200"/>
            <a:ext cx="9144000" cy="3657600"/>
          </a:xfrm>
          <a:prstGeom prst="rect">
            <a:avLst/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9" name="Shape 9"/>
          <p:cNvGrpSpPr/>
          <p:nvPr/>
        </p:nvGrpSpPr>
        <p:grpSpPr>
          <a:xfrm>
            <a:off x="0" y="-1438"/>
            <a:ext cx="1827407" cy="6859503"/>
            <a:chOff x="0" y="-1438"/>
            <a:chExt cx="798029" cy="6859503"/>
          </a:xfrm>
        </p:grpSpPr>
        <p:sp>
          <p:nvSpPr>
            <p:cNvPr id="10" name="Shape 10"/>
            <p:cNvSpPr/>
            <p:nvPr/>
          </p:nvSpPr>
          <p:spPr>
            <a:xfrm>
              <a:off x="0" y="-1438"/>
              <a:ext cx="798029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200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x="0" y="0"/>
              <a:ext cx="399014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12" name="Shape 12"/>
          <p:cNvGrpSpPr/>
          <p:nvPr/>
        </p:nvGrpSpPr>
        <p:grpSpPr>
          <a:xfrm flipH="1">
            <a:off x="7316591" y="0"/>
            <a:ext cx="1827407" cy="6859503"/>
            <a:chOff x="0" y="-1438"/>
            <a:chExt cx="798029" cy="6859503"/>
          </a:xfrm>
        </p:grpSpPr>
        <p:sp>
          <p:nvSpPr>
            <p:cNvPr id="13" name="Shape 13"/>
            <p:cNvSpPr/>
            <p:nvPr/>
          </p:nvSpPr>
          <p:spPr>
            <a:xfrm>
              <a:off x="0" y="-1438"/>
              <a:ext cx="798029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200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14" name="Shape 14"/>
            <p:cNvSpPr/>
            <p:nvPr/>
          </p:nvSpPr>
          <p:spPr>
            <a:xfrm>
              <a:off x="0" y="0"/>
              <a:ext cx="399014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5800" y="2090913"/>
            <a:ext cx="7772400" cy="165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indent="3048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indent="3048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indent="3048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indent="3048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indent="3048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indent="3048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indent="3048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indent="3048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48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685800" y="3886200"/>
            <a:ext cx="7772400" cy="878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524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indent="1524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indent="1524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indent="1524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indent="1524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indent="1524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indent="1524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indent="1524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indent="152400" algn="ctr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2400" b="0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-1438"/>
            <a:ext cx="9144000" cy="1525499"/>
          </a:xfrm>
          <a:prstGeom prst="rect">
            <a:avLst/>
          </a:prstGeom>
          <a:solidFill>
            <a:srgbClr val="5C6E95">
              <a:alpha val="20000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19" name="Shape 19"/>
          <p:cNvGrpSpPr/>
          <p:nvPr/>
        </p:nvGrpSpPr>
        <p:grpSpPr>
          <a:xfrm>
            <a:off x="0" y="-1438"/>
            <a:ext cx="649180" cy="6859503"/>
            <a:chOff x="0" y="-1438"/>
            <a:chExt cx="649180" cy="6859503"/>
          </a:xfrm>
        </p:grpSpPr>
        <p:sp>
          <p:nvSpPr>
            <p:cNvPr id="20" name="Shape 20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 flipH="1">
            <a:off x="8494493" y="0"/>
            <a:ext cx="649180" cy="6859503"/>
            <a:chOff x="0" y="-1438"/>
            <a:chExt cx="649180" cy="6859503"/>
          </a:xfrm>
        </p:grpSpPr>
        <p:sp>
          <p:nvSpPr>
            <p:cNvPr id="23" name="Shape 2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25" name="Shape 25"/>
          <p:cNvSpPr/>
          <p:nvPr/>
        </p:nvSpPr>
        <p:spPr>
          <a:xfrm>
            <a:off x="0" y="6324600"/>
            <a:ext cx="9144000" cy="534899"/>
          </a:xfrm>
          <a:prstGeom prst="rect">
            <a:avLst/>
          </a:prstGeom>
          <a:solidFill>
            <a:srgbClr val="000000">
              <a:alpha val="14900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4572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200" indent="-419100" rtl="0">
              <a:buClr>
                <a:srgbClr val="FFFFFF"/>
              </a:buClr>
              <a:buFont typeface="Trebuchet MS"/>
              <a:buAutoNum type="arabicPeriod"/>
              <a:defRPr/>
            </a:lvl1pPr>
            <a:lvl2pPr marL="914400" indent="-381000" rtl="0">
              <a:buClr>
                <a:srgbClr val="FFFFFF"/>
              </a:buClr>
              <a:buFont typeface="Trebuchet MS"/>
              <a:buAutoNum type="alphaLcPeriod"/>
              <a:defRPr/>
            </a:lvl2pPr>
            <a:lvl3pPr marL="1371600" indent="-381000" rtl="0">
              <a:buClr>
                <a:srgbClr val="FFFFFF"/>
              </a:buClr>
              <a:buFont typeface="Trebuchet MS"/>
              <a:buAutoNum type="romanLcPeriod"/>
              <a:defRPr/>
            </a:lvl3pPr>
            <a:lvl4pPr marL="1828800" indent="-342900" rtl="0">
              <a:buClr>
                <a:srgbClr val="FFFFFF"/>
              </a:buClr>
              <a:buFont typeface="Trebuchet MS"/>
              <a:buAutoNum type="arabicPeriod"/>
              <a:defRPr/>
            </a:lvl4pPr>
            <a:lvl5pPr marL="2286000" indent="-342900" rtl="0">
              <a:buClr>
                <a:srgbClr val="FFFFFF"/>
              </a:buClr>
              <a:buSzPct val="100000"/>
              <a:buFont typeface="Trebuchet MS"/>
              <a:buAutoNum type="alphaLcPeriod"/>
              <a:defRPr sz="1800"/>
            </a:lvl5pPr>
            <a:lvl6pPr marL="2743200" indent="-342900" rtl="0">
              <a:buClr>
                <a:srgbClr val="FFFFFF"/>
              </a:buClr>
              <a:buSzPct val="100000"/>
              <a:buFont typeface="Trebuchet MS"/>
              <a:buAutoNum type="romanLcPeriod"/>
              <a:defRPr sz="1800"/>
            </a:lvl6pPr>
            <a:lvl7pPr marL="3200400" indent="-342900" rtl="0">
              <a:buClr>
                <a:srgbClr val="FFFFFF"/>
              </a:buClr>
              <a:buSzPct val="100000"/>
              <a:buFont typeface="Trebuchet MS"/>
              <a:buAutoNum type="arabicPeriod"/>
              <a:defRPr sz="1800"/>
            </a:lvl7pPr>
            <a:lvl8pPr marL="3657600" indent="-342900" rtl="0">
              <a:buClr>
                <a:srgbClr val="FFFFFF"/>
              </a:buClr>
              <a:buSzPct val="100000"/>
              <a:buFont typeface="Trebuchet MS"/>
              <a:buAutoNum type="alphaLcPeriod"/>
              <a:defRPr sz="1800"/>
            </a:lvl8pPr>
            <a:lvl9pPr marL="4114800" indent="-342900" rtl="0">
              <a:buClr>
                <a:srgbClr val="FFFFFF"/>
              </a:buClr>
              <a:buSzPct val="100000"/>
              <a:buFont typeface="Trebuchet MS"/>
              <a:buAutoNum type="romanLcPeriod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0" y="-1438"/>
            <a:ext cx="9144000" cy="1525499"/>
          </a:xfrm>
          <a:prstGeom prst="rect">
            <a:avLst/>
          </a:prstGeom>
          <a:solidFill>
            <a:srgbClr val="5C6E95">
              <a:alpha val="20000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30" name="Shape 30"/>
          <p:cNvGrpSpPr/>
          <p:nvPr/>
        </p:nvGrpSpPr>
        <p:grpSpPr>
          <a:xfrm>
            <a:off x="0" y="-1438"/>
            <a:ext cx="649180" cy="6859503"/>
            <a:chOff x="0" y="-1438"/>
            <a:chExt cx="649180" cy="6859503"/>
          </a:xfrm>
        </p:grpSpPr>
        <p:sp>
          <p:nvSpPr>
            <p:cNvPr id="31" name="Shape 31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33" name="Shape 33"/>
          <p:cNvGrpSpPr/>
          <p:nvPr/>
        </p:nvGrpSpPr>
        <p:grpSpPr>
          <a:xfrm flipH="1">
            <a:off x="8494493" y="0"/>
            <a:ext cx="649180" cy="6859503"/>
            <a:chOff x="0" y="-1438"/>
            <a:chExt cx="649180" cy="6859503"/>
          </a:xfrm>
        </p:grpSpPr>
        <p:sp>
          <p:nvSpPr>
            <p:cNvPr id="34" name="Shape 34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6378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35" name="Shape 35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36" name="Shape 36"/>
          <p:cNvSpPr/>
          <p:nvPr/>
        </p:nvSpPr>
        <p:spPr>
          <a:xfrm>
            <a:off x="0" y="6324600"/>
            <a:ext cx="9144000" cy="534899"/>
          </a:xfrm>
          <a:prstGeom prst="rect">
            <a:avLst/>
          </a:prstGeom>
          <a:solidFill>
            <a:srgbClr val="000000">
              <a:alpha val="14900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4572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200" indent="-419100" rtl="0">
              <a:buClr>
                <a:srgbClr val="FFFFFF"/>
              </a:buClr>
              <a:buFont typeface="Trebuchet MS"/>
              <a:buAutoNum type="arabicPeriod"/>
              <a:defRPr/>
            </a:lvl1pPr>
            <a:lvl2pPr marL="914400" indent="-381000" rtl="0">
              <a:buClr>
                <a:srgbClr val="FFFFFF"/>
              </a:buClr>
              <a:buFont typeface="Trebuchet MS"/>
              <a:buAutoNum type="alphaLcPeriod"/>
              <a:defRPr/>
            </a:lvl2pPr>
            <a:lvl3pPr marL="1371600" indent="-381000" rtl="0">
              <a:buClr>
                <a:srgbClr val="FFFFFF"/>
              </a:buClr>
              <a:buFont typeface="Trebuchet MS"/>
              <a:buAutoNum type="romanLcPeriod"/>
              <a:defRPr/>
            </a:lvl3pPr>
            <a:lvl4pPr marL="1828800" indent="-342900" rtl="0">
              <a:buClr>
                <a:srgbClr val="FFFFFF"/>
              </a:buClr>
              <a:buFont typeface="Trebuchet MS"/>
              <a:buAutoNum type="arabicPeriod"/>
              <a:defRPr/>
            </a:lvl4pPr>
            <a:lvl5pPr marL="2286000" indent="-342900" rtl="0">
              <a:buClr>
                <a:srgbClr val="FFFFFF"/>
              </a:buClr>
              <a:buSzPct val="100000"/>
              <a:buFont typeface="Trebuchet MS"/>
              <a:buAutoNum type="alphaLcPeriod"/>
              <a:defRPr sz="1800"/>
            </a:lvl5pPr>
            <a:lvl6pPr marL="2743200" indent="-342900" rtl="0">
              <a:buClr>
                <a:srgbClr val="FFFFFF"/>
              </a:buClr>
              <a:buSzPct val="100000"/>
              <a:buFont typeface="Trebuchet MS"/>
              <a:buAutoNum type="romanLcPeriod"/>
              <a:defRPr sz="1800"/>
            </a:lvl6pPr>
            <a:lvl7pPr marL="3200400" indent="-342900" rtl="0">
              <a:buClr>
                <a:srgbClr val="FFFFFF"/>
              </a:buClr>
              <a:buSzPct val="100000"/>
              <a:buFont typeface="Trebuchet MS"/>
              <a:buAutoNum type="arabicPeriod"/>
              <a:defRPr sz="1800"/>
            </a:lvl7pPr>
            <a:lvl8pPr marL="3657600" indent="-342900" rtl="0">
              <a:buClr>
                <a:srgbClr val="FFFFFF"/>
              </a:buClr>
              <a:buSzPct val="100000"/>
              <a:buFont typeface="Trebuchet MS"/>
              <a:buAutoNum type="alphaLcPeriod"/>
              <a:defRPr sz="1800"/>
            </a:lvl8pPr>
            <a:lvl9pPr marL="4114800" indent="-342900" rtl="0">
              <a:buClr>
                <a:srgbClr val="FFFFFF"/>
              </a:buClr>
              <a:buSzPct val="100000"/>
              <a:buFont typeface="Trebuchet MS"/>
              <a:buAutoNum type="romanLcPeriod"/>
              <a:defRPr sz="18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200" indent="-419100" rtl="0">
              <a:buClr>
                <a:srgbClr val="FFFFFF"/>
              </a:buClr>
              <a:buFont typeface="Trebuchet MS"/>
              <a:buAutoNum type="arabicPeriod"/>
              <a:defRPr/>
            </a:lvl1pPr>
            <a:lvl2pPr marL="914400" indent="-381000" rtl="0">
              <a:buClr>
                <a:srgbClr val="FFFFFF"/>
              </a:buClr>
              <a:buFont typeface="Trebuchet MS"/>
              <a:buAutoNum type="alphaLcPeriod"/>
              <a:defRPr/>
            </a:lvl2pPr>
            <a:lvl3pPr marL="1371600" indent="-381000" rtl="0">
              <a:buClr>
                <a:srgbClr val="FFFFFF"/>
              </a:buClr>
              <a:buFont typeface="Trebuchet MS"/>
              <a:buAutoNum type="romanLcPeriod"/>
              <a:defRPr/>
            </a:lvl3pPr>
            <a:lvl4pPr marL="1828800" indent="-342900" rtl="0">
              <a:buClr>
                <a:srgbClr val="FFFFFF"/>
              </a:buClr>
              <a:buFont typeface="Trebuchet MS"/>
              <a:buAutoNum type="arabicPeriod"/>
              <a:defRPr/>
            </a:lvl4pPr>
            <a:lvl5pPr marL="2286000" indent="-342900" rtl="0">
              <a:buClr>
                <a:srgbClr val="FFFFFF"/>
              </a:buClr>
              <a:buSzPct val="100000"/>
              <a:buFont typeface="Trebuchet MS"/>
              <a:buAutoNum type="alphaLcPeriod"/>
              <a:defRPr sz="1800"/>
            </a:lvl5pPr>
            <a:lvl6pPr marL="2743200" indent="-342900" rtl="0">
              <a:buClr>
                <a:srgbClr val="FFFFFF"/>
              </a:buClr>
              <a:buSzPct val="100000"/>
              <a:buFont typeface="Trebuchet MS"/>
              <a:buAutoNum type="romanLcPeriod"/>
              <a:defRPr sz="1800"/>
            </a:lvl6pPr>
            <a:lvl7pPr marL="3200400" indent="-342900" rtl="0">
              <a:buClr>
                <a:srgbClr val="FFFFFF"/>
              </a:buClr>
              <a:buSzPct val="100000"/>
              <a:buFont typeface="Trebuchet MS"/>
              <a:buAutoNum type="arabicPeriod"/>
              <a:defRPr sz="1800"/>
            </a:lvl7pPr>
            <a:lvl8pPr marL="3657600" indent="-342900" rtl="0">
              <a:buClr>
                <a:srgbClr val="FFFFFF"/>
              </a:buClr>
              <a:buSzPct val="100000"/>
              <a:buFont typeface="Trebuchet MS"/>
              <a:buAutoNum type="alphaLcPeriod"/>
              <a:defRPr sz="1800"/>
            </a:lvl8pPr>
            <a:lvl9pPr marL="4114800" indent="-342900" rtl="0">
              <a:buClr>
                <a:srgbClr val="FFFFFF"/>
              </a:buClr>
              <a:buSzPct val="100000"/>
              <a:buFont typeface="Trebuchet MS"/>
              <a:buAutoNum type="romanLcPeriod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0" y="-1438"/>
            <a:ext cx="9144000" cy="1525499"/>
          </a:xfrm>
          <a:prstGeom prst="rect">
            <a:avLst/>
          </a:prstGeom>
          <a:solidFill>
            <a:srgbClr val="5C6E95">
              <a:alpha val="20000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42" name="Shape 42"/>
          <p:cNvGrpSpPr/>
          <p:nvPr/>
        </p:nvGrpSpPr>
        <p:grpSpPr>
          <a:xfrm>
            <a:off x="0" y="-1438"/>
            <a:ext cx="649180" cy="6859503"/>
            <a:chOff x="0" y="-1438"/>
            <a:chExt cx="649180" cy="6859503"/>
          </a:xfrm>
        </p:grpSpPr>
        <p:sp>
          <p:nvSpPr>
            <p:cNvPr id="43" name="Shape 4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44" name="Shape 4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45" name="Shape 45"/>
          <p:cNvGrpSpPr/>
          <p:nvPr/>
        </p:nvGrpSpPr>
        <p:grpSpPr>
          <a:xfrm flipH="1">
            <a:off x="8494493" y="0"/>
            <a:ext cx="649180" cy="6859503"/>
            <a:chOff x="0" y="-1438"/>
            <a:chExt cx="649180" cy="6859503"/>
          </a:xfrm>
        </p:grpSpPr>
        <p:sp>
          <p:nvSpPr>
            <p:cNvPr id="46" name="Shape 46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47" name="Shape 47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48" name="Shape 48"/>
          <p:cNvSpPr/>
          <p:nvPr/>
        </p:nvSpPr>
        <p:spPr>
          <a:xfrm>
            <a:off x="0" y="6324600"/>
            <a:ext cx="9144000" cy="534899"/>
          </a:xfrm>
          <a:prstGeom prst="rect">
            <a:avLst/>
          </a:prstGeom>
          <a:solidFill>
            <a:srgbClr val="000000">
              <a:alpha val="14900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4572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indent="-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0" y="-1438"/>
            <a:ext cx="9144000" cy="1525499"/>
          </a:xfrm>
          <a:prstGeom prst="rect">
            <a:avLst/>
          </a:prstGeom>
          <a:solidFill>
            <a:srgbClr val="5C6E95">
              <a:alpha val="20000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52" name="Shape 52"/>
          <p:cNvGrpSpPr/>
          <p:nvPr/>
        </p:nvGrpSpPr>
        <p:grpSpPr>
          <a:xfrm>
            <a:off x="0" y="-1438"/>
            <a:ext cx="649180" cy="6859503"/>
            <a:chOff x="0" y="-1438"/>
            <a:chExt cx="649180" cy="6859503"/>
          </a:xfrm>
        </p:grpSpPr>
        <p:sp>
          <p:nvSpPr>
            <p:cNvPr id="53" name="Shape 5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54" name="Shape 5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55" name="Shape 55"/>
          <p:cNvGrpSpPr/>
          <p:nvPr/>
        </p:nvGrpSpPr>
        <p:grpSpPr>
          <a:xfrm flipH="1">
            <a:off x="8494493" y="0"/>
            <a:ext cx="649180" cy="6859503"/>
            <a:chOff x="0" y="-1438"/>
            <a:chExt cx="649180" cy="6859503"/>
          </a:xfrm>
        </p:grpSpPr>
        <p:sp>
          <p:nvSpPr>
            <p:cNvPr id="56" name="Shape 56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57" name="Shape 57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58" name="Shape 58"/>
          <p:cNvSpPr/>
          <p:nvPr/>
        </p:nvSpPr>
        <p:spPr>
          <a:xfrm>
            <a:off x="0" y="6324600"/>
            <a:ext cx="9144000" cy="534899"/>
          </a:xfrm>
          <a:prstGeom prst="rect">
            <a:avLst/>
          </a:prstGeom>
          <a:solidFill>
            <a:srgbClr val="000000">
              <a:alpha val="14900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14300" algn="ctr" rtl="0">
              <a:spcBef>
                <a:spcPts val="0"/>
              </a:spcBef>
              <a:buClr>
                <a:srgbClr val="FFFFFF"/>
              </a:buClr>
              <a:buSzPct val="100000"/>
              <a:buFont typeface="Trebuchet MS"/>
              <a:buNone/>
              <a:defRPr sz="1800">
                <a:solidFill>
                  <a:srgbClr val="ACB4C2"/>
                </a:solidFill>
              </a:defRPr>
            </a:lvl1pPr>
            <a:lvl2pPr marL="0" indent="114300" algn="ctr" rtl="0">
              <a:spcBef>
                <a:spcPts val="0"/>
              </a:spcBef>
              <a:buClr>
                <a:srgbClr val="FFFFFF"/>
              </a:buClr>
              <a:buSzPct val="100000"/>
              <a:buFont typeface="Trebuchet MS"/>
              <a:buNone/>
              <a:defRPr sz="1800">
                <a:solidFill>
                  <a:srgbClr val="ACB4C2"/>
                </a:solidFill>
              </a:defRPr>
            </a:lvl2pPr>
            <a:lvl3pPr marL="0" indent="114300" algn="ctr" rtl="0">
              <a:spcBef>
                <a:spcPts val="0"/>
              </a:spcBef>
              <a:buClr>
                <a:srgbClr val="FFFFFF"/>
              </a:buClr>
              <a:buSzPct val="100000"/>
              <a:buFont typeface="Trebuchet MS"/>
              <a:buNone/>
              <a:defRPr sz="1800">
                <a:solidFill>
                  <a:srgbClr val="ACB4C2"/>
                </a:solidFill>
              </a:defRPr>
            </a:lvl3pPr>
            <a:lvl4pPr marL="0" indent="114300" algn="ctr" rtl="0">
              <a:spcBef>
                <a:spcPts val="0"/>
              </a:spcBef>
              <a:buClr>
                <a:srgbClr val="FFFFFF"/>
              </a:buClr>
              <a:buSzPct val="100000"/>
              <a:buFont typeface="Trebuchet MS"/>
              <a:buNone/>
              <a:defRPr sz="1800">
                <a:solidFill>
                  <a:srgbClr val="ACB4C2"/>
                </a:solidFill>
              </a:defRPr>
            </a:lvl4pPr>
            <a:lvl5pPr marL="0" indent="114300" algn="ctr" rtl="0">
              <a:spcBef>
                <a:spcPts val="0"/>
              </a:spcBef>
              <a:buClr>
                <a:srgbClr val="FFFFFF"/>
              </a:buClr>
              <a:buSzPct val="100000"/>
              <a:buFont typeface="Trebuchet MS"/>
              <a:buNone/>
              <a:defRPr sz="1800">
                <a:solidFill>
                  <a:srgbClr val="ACB4C2"/>
                </a:solidFill>
              </a:defRPr>
            </a:lvl5pPr>
            <a:lvl6pPr marL="0" indent="114300" algn="ctr" rtl="0">
              <a:spcBef>
                <a:spcPts val="0"/>
              </a:spcBef>
              <a:buClr>
                <a:srgbClr val="FFFFFF"/>
              </a:buClr>
              <a:buSzPct val="100000"/>
              <a:buFont typeface="Trebuchet MS"/>
              <a:buNone/>
              <a:defRPr sz="1800">
                <a:solidFill>
                  <a:srgbClr val="ACB4C2"/>
                </a:solidFill>
              </a:defRPr>
            </a:lvl6pPr>
            <a:lvl7pPr marL="0" indent="114300" algn="ctr" rtl="0">
              <a:spcBef>
                <a:spcPts val="0"/>
              </a:spcBef>
              <a:buClr>
                <a:srgbClr val="FFFFFF"/>
              </a:buClr>
              <a:buSzPct val="100000"/>
              <a:buFont typeface="Trebuchet MS"/>
              <a:buNone/>
              <a:defRPr sz="1800">
                <a:solidFill>
                  <a:srgbClr val="ACB4C2"/>
                </a:solidFill>
              </a:defRPr>
            </a:lvl7pPr>
            <a:lvl8pPr marL="0" indent="114300" algn="ctr" rtl="0">
              <a:spcBef>
                <a:spcPts val="0"/>
              </a:spcBef>
              <a:buClr>
                <a:srgbClr val="FFFFFF"/>
              </a:buClr>
              <a:buSzPct val="100000"/>
              <a:buFont typeface="Trebuchet MS"/>
              <a:buNone/>
              <a:defRPr sz="1800">
                <a:solidFill>
                  <a:srgbClr val="ACB4C2"/>
                </a:solidFill>
              </a:defRPr>
            </a:lvl8pPr>
            <a:lvl9pPr marL="0" indent="114300" algn="ctr" rtl="0">
              <a:spcBef>
                <a:spcPts val="0"/>
              </a:spcBef>
              <a:buClr>
                <a:srgbClr val="FFFFFF"/>
              </a:buClr>
              <a:buSzPct val="100000"/>
              <a:buFont typeface="Trebuchet MS"/>
              <a:buNone/>
              <a:defRPr sz="1800">
                <a:solidFill>
                  <a:srgbClr val="ACB4C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0" y="-1438"/>
            <a:ext cx="9144000" cy="1525499"/>
          </a:xfrm>
          <a:prstGeom prst="rect">
            <a:avLst/>
          </a:prstGeom>
          <a:solidFill>
            <a:srgbClr val="5C6E95">
              <a:alpha val="20000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grpSp>
        <p:nvGrpSpPr>
          <p:cNvPr id="62" name="Shape 62"/>
          <p:cNvGrpSpPr/>
          <p:nvPr/>
        </p:nvGrpSpPr>
        <p:grpSpPr>
          <a:xfrm>
            <a:off x="0" y="-1438"/>
            <a:ext cx="649180" cy="6859503"/>
            <a:chOff x="0" y="-1438"/>
            <a:chExt cx="649180" cy="6859503"/>
          </a:xfrm>
        </p:grpSpPr>
        <p:sp>
          <p:nvSpPr>
            <p:cNvPr id="63" name="Shape 63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grpSp>
        <p:nvGrpSpPr>
          <p:cNvPr id="65" name="Shape 65"/>
          <p:cNvGrpSpPr/>
          <p:nvPr/>
        </p:nvGrpSpPr>
        <p:grpSpPr>
          <a:xfrm flipH="1">
            <a:off x="8494493" y="0"/>
            <a:ext cx="649180" cy="6859503"/>
            <a:chOff x="0" y="-1438"/>
            <a:chExt cx="649180" cy="6859503"/>
          </a:xfrm>
        </p:grpSpPr>
        <p:sp>
          <p:nvSpPr>
            <p:cNvPr id="66" name="Shape 66"/>
            <p:cNvSpPr/>
            <p:nvPr/>
          </p:nvSpPr>
          <p:spPr>
            <a:xfrm>
              <a:off x="0" y="-1438"/>
              <a:ext cx="649180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0" y="0"/>
              <a:ext cx="500331" cy="6858065"/>
            </a:xfrm>
            <a:custGeom>
              <a:avLst/>
              <a:gdLst/>
              <a:ahLst/>
              <a:cxnLst/>
              <a:rect l="0" t="0" r="0" b="0"/>
              <a:pathLst>
                <a:path w="500332" h="6875253" extrusionOk="0">
                  <a:moveTo>
                    <a:pt x="0" y="0"/>
                  </a:moveTo>
                  <a:lnTo>
                    <a:pt x="500332" y="0"/>
                  </a:lnTo>
                  <a:lnTo>
                    <a:pt x="301925" y="6875253"/>
                  </a:lnTo>
                  <a:lnTo>
                    <a:pt x="0" y="68752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6E95">
                <a:alpha val="9800"/>
              </a:srgbClr>
            </a:solidFill>
            <a:ln>
              <a:noFill/>
            </a:ln>
          </p:spPr>
          <p:txBody>
            <a:bodyPr lIns="91425" tIns="45700" rIns="91425" bIns="45700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68" name="Shape 68"/>
          <p:cNvSpPr/>
          <p:nvPr/>
        </p:nvSpPr>
        <p:spPr>
          <a:xfrm>
            <a:off x="0" y="6324600"/>
            <a:ext cx="9144000" cy="534899"/>
          </a:xfrm>
          <a:prstGeom prst="rect">
            <a:avLst/>
          </a:prstGeom>
          <a:solidFill>
            <a:srgbClr val="000000">
              <a:alpha val="14900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28836" cy="4714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lnSpc>
                <a:spcPct val="93000"/>
              </a:lnSpc>
              <a:spcBef>
                <a:spcPts val="0"/>
              </a:spcBef>
              <a:spcAft>
                <a:spcPts val="1400"/>
              </a:spcAft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lnSpc>
                <a:spcPct val="93000"/>
              </a:lnSpc>
              <a:spcBef>
                <a:spcPts val="0"/>
              </a:spcBef>
              <a:spcAft>
                <a:spcPts val="1100"/>
              </a:spcAft>
              <a:defRPr sz="24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lnSpc>
                <a:spcPct val="93000"/>
              </a:lnSpc>
              <a:spcBef>
                <a:spcPts val="0"/>
              </a:spcBef>
              <a:spcAft>
                <a:spcPts val="800"/>
              </a:spcAft>
              <a:defRPr sz="20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lnSpc>
                <a:spcPct val="93000"/>
              </a:lnSpc>
              <a:spcBef>
                <a:spcPts val="0"/>
              </a:spcBef>
              <a:spcAft>
                <a:spcPts val="500"/>
              </a:spcAft>
              <a:defRPr sz="20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20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28836" cy="4714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lnSpc>
                <a:spcPct val="93000"/>
              </a:lnSpc>
              <a:spcBef>
                <a:spcPts val="0"/>
              </a:spcBef>
              <a:spcAft>
                <a:spcPts val="1400"/>
              </a:spcAft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lnSpc>
                <a:spcPct val="93000"/>
              </a:lnSpc>
              <a:spcBef>
                <a:spcPts val="0"/>
              </a:spcBef>
              <a:spcAft>
                <a:spcPts val="1100"/>
              </a:spcAft>
              <a:defRPr sz="24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lnSpc>
                <a:spcPct val="93000"/>
              </a:lnSpc>
              <a:spcBef>
                <a:spcPts val="0"/>
              </a:spcBef>
              <a:spcAft>
                <a:spcPts val="800"/>
              </a:spcAft>
              <a:defRPr sz="20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lnSpc>
                <a:spcPct val="93000"/>
              </a:lnSpc>
              <a:spcBef>
                <a:spcPts val="0"/>
              </a:spcBef>
              <a:spcAft>
                <a:spcPts val="500"/>
              </a:spcAft>
              <a:defRPr sz="20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2000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C6E95"/>
            </a:gs>
            <a:gs pos="100000">
              <a:srgbClr val="00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indent="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indent="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indent="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indent="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indent="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indent="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indent="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indent="228600" algn="l" rtl="0">
              <a:spcBef>
                <a:spcPts val="0"/>
              </a:spcBef>
              <a:buClr>
                <a:srgbClr val="ACB4C2"/>
              </a:buClr>
              <a:buSzPct val="100000"/>
              <a:buFont typeface="Trebuchet MS"/>
              <a:buNone/>
              <a:defRPr sz="3600" b="1" i="0" u="none" strike="noStrike" cap="none" baseline="0">
                <a:solidFill>
                  <a:srgbClr val="ACB4C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rgbClr val="FFFFFF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indent="-285750" algn="l" rtl="0">
              <a:spcBef>
                <a:spcPts val="480"/>
              </a:spcBef>
              <a:buClr>
                <a:srgbClr val="FFFFFF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indent="-228600" algn="l" rtl="0">
              <a:spcBef>
                <a:spcPts val="480"/>
              </a:spcBef>
              <a:buClr>
                <a:srgbClr val="FFFFFF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indent="-228600" algn="l" rtl="0">
              <a:spcBef>
                <a:spcPts val="360"/>
              </a:spcBef>
              <a:buClr>
                <a:srgbClr val="FFFFFF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indent="-228600" algn="l" rtl="0">
              <a:spcBef>
                <a:spcPts val="360"/>
              </a:spcBef>
              <a:buClr>
                <a:srgbClr val="FFFFFF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indent="-228600" algn="l" rtl="0">
              <a:spcBef>
                <a:spcPts val="360"/>
              </a:spcBef>
              <a:buClr>
                <a:srgbClr val="FFFFFF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indent="-228600" algn="l" rtl="0">
              <a:spcBef>
                <a:spcPts val="360"/>
              </a:spcBef>
              <a:buClr>
                <a:srgbClr val="FFFFFF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indent="-228600" algn="l" rtl="0">
              <a:spcBef>
                <a:spcPts val="360"/>
              </a:spcBef>
              <a:buClr>
                <a:srgbClr val="FFFFFF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indent="-228600" algn="l" rtl="0">
              <a:spcBef>
                <a:spcPts val="360"/>
              </a:spcBef>
              <a:buClr>
                <a:srgbClr val="FFFFFF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67637" cy="14652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indent="-28575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defRPr sz="4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/>
          <p:nvPr/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72" name="Shape 72"/>
          <p:cNvSpPr/>
          <p:nvPr/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28836" cy="4714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457200" y="1604962"/>
            <a:ext cx="8224837" cy="452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93000"/>
              </a:lnSpc>
              <a:spcBef>
                <a:spcPts val="0"/>
              </a:spcBef>
              <a:spcAft>
                <a:spcPts val="1400"/>
              </a:spcAft>
              <a:defRPr sz="32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indent="-285750" algn="l" rtl="0">
              <a:lnSpc>
                <a:spcPct val="93000"/>
              </a:lnSpc>
              <a:spcBef>
                <a:spcPts val="0"/>
              </a:spcBef>
              <a:spcAft>
                <a:spcPts val="1100"/>
              </a:spcAft>
              <a:defRPr sz="2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800"/>
              </a:spcAft>
              <a:defRPr sz="20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500"/>
              </a:spcAft>
              <a:defRPr sz="20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20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indent="-228600" algn="l" rtl="0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defRPr sz="32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1.emf"/><Relationship Id="rId12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Foglio_di_lavoro_di_Microsoft_Excel1.xlsx"/><Relationship Id="rId11" Type="http://schemas.openxmlformats.org/officeDocument/2006/relationships/image" Target="../media/image6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5.jpeg"/><Relationship Id="rId4" Type="http://schemas.openxmlformats.org/officeDocument/2006/relationships/image" Target="../media/image1.png"/><Relationship Id="rId9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/>
        </p:nvSpPr>
        <p:spPr>
          <a:xfrm>
            <a:off x="3492500" y="2235105"/>
            <a:ext cx="5111750" cy="286086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 anchorCtr="0">
            <a:spAutoFit/>
          </a:bodyPr>
          <a:lstStyle/>
          <a:p>
            <a:pPr algn="ctr"/>
            <a:r>
              <a:rPr lang="en-GB" sz="1200" b="1" dirty="0"/>
              <a:t>DISCO II Final Conference </a:t>
            </a:r>
            <a:endParaRPr lang="it-IT" sz="1200" dirty="0"/>
          </a:p>
          <a:p>
            <a:pPr algn="ctr"/>
            <a:r>
              <a:rPr lang="en-GB" sz="1200" i="1" dirty="0"/>
              <a:t>“Describing Learning Outcomes and Skills Profiles. </a:t>
            </a:r>
            <a:br>
              <a:rPr lang="en-GB" sz="1200" i="1" dirty="0"/>
            </a:br>
            <a:r>
              <a:rPr lang="en-GB" sz="1200" i="1" dirty="0"/>
              <a:t>European Terminologies of Skills and Competences”</a:t>
            </a:r>
            <a:endParaRPr lang="it-IT" sz="12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it-IT" sz="1200" i="1" dirty="0" smtClean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it-IT" sz="1200" i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it-IT" sz="1200" i="1" dirty="0" smtClean="0"/>
              <a:t>«</a:t>
            </a:r>
            <a:r>
              <a:rPr lang="x-none" sz="2000" i="1" smtClean="0">
                <a:solidFill>
                  <a:srgbClr val="FF0000"/>
                </a:solidFill>
              </a:rPr>
              <a:t>Application </a:t>
            </a:r>
            <a:r>
              <a:rPr lang="x-none" sz="2000" i="1">
                <a:solidFill>
                  <a:srgbClr val="FF0000"/>
                </a:solidFill>
              </a:rPr>
              <a:t>scenarios of DISCO I and II in the context of the </a:t>
            </a:r>
            <a:r>
              <a:rPr lang="x-none" sz="2000" i="1" smtClean="0">
                <a:solidFill>
                  <a:srgbClr val="FF0000"/>
                </a:solidFill>
              </a:rPr>
              <a:t>ESCO</a:t>
            </a:r>
            <a:r>
              <a:rPr lang="it-IT" sz="2000" i="1" dirty="0" smtClean="0">
                <a:solidFill>
                  <a:srgbClr val="FF0000"/>
                </a:solidFill>
              </a:rPr>
              <a:t>»</a:t>
            </a:r>
            <a:endParaRPr lang="x-none" sz="2000" i="1">
              <a:solidFill>
                <a:srgbClr val="FF0000"/>
              </a:solidFill>
            </a:endParaRPr>
          </a:p>
          <a:p>
            <a:pPr algn="ctr"/>
            <a:endParaRPr lang="x-none" sz="2000" i="1">
              <a:solidFill>
                <a:srgbClr val="FF0000"/>
              </a:solidFill>
            </a:endParaRPr>
          </a:p>
          <a:p>
            <a:pPr algn="ctr"/>
            <a:r>
              <a:rPr lang="en-GB" sz="2000" b="1" dirty="0" smtClean="0"/>
              <a:t>ISFOL- ROME</a:t>
            </a:r>
            <a:r>
              <a:rPr lang="en-GB" sz="2000" b="1" dirty="0"/>
              <a:t>, </a:t>
            </a:r>
            <a:endParaRPr lang="en-GB" sz="2000" b="1" dirty="0" smtClean="0"/>
          </a:p>
          <a:p>
            <a:pPr algn="ctr"/>
            <a:r>
              <a:rPr lang="en-GB" sz="2000" b="1" dirty="0" smtClean="0"/>
              <a:t>18th </a:t>
            </a:r>
            <a:r>
              <a:rPr lang="en-GB" sz="2000" b="1" dirty="0"/>
              <a:t>October 2012</a:t>
            </a:r>
            <a:br>
              <a:rPr lang="en-GB" sz="2000" b="1" dirty="0"/>
            </a:br>
            <a:r>
              <a:rPr lang="en-GB" sz="2000" b="1" dirty="0"/>
              <a:t> </a:t>
            </a:r>
            <a:endParaRPr lang="it-IT" sz="2000" dirty="0"/>
          </a:p>
        </p:txBody>
      </p:sp>
      <p:sp>
        <p:nvSpPr>
          <p:cNvPr id="85" name="Shape 85"/>
          <p:cNvSpPr txBox="1"/>
          <p:nvPr/>
        </p:nvSpPr>
        <p:spPr>
          <a:xfrm>
            <a:off x="570756" y="3625842"/>
            <a:ext cx="2705100" cy="1014209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1800" b="0" i="0" u="none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Saverio Pescuma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1400" b="0" i="0" u="none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Direzione Generale -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1400" b="1" i="0" u="none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Servizio Programmazione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x-none" sz="1400" b="1" i="0" u="none" strike="noStrike" cap="none" baseline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 Sviluppo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subTitle" idx="1"/>
          </p:nvPr>
        </p:nvSpPr>
        <p:spPr>
          <a:xfrm>
            <a:off x="382950" y="3717032"/>
            <a:ext cx="8378100" cy="252000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25450" marR="0" lvl="0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45833"/>
              <a:buFont typeface="Arial" pitchFamily="34" charset="0"/>
              <a:buChar char="•"/>
            </a:pPr>
            <a:r>
              <a:rPr lang="x-none" sz="1200" b="1" smtClean="0"/>
              <a:t>With </a:t>
            </a:r>
            <a:r>
              <a:rPr lang="x-none" sz="1200" b="1"/>
              <a:t>Europe 2020 the European Commision has identified mobility as one of the most important elements for economic growth and full employment in the EU countries.</a:t>
            </a:r>
          </a:p>
          <a:p>
            <a:pPr marL="457200" marR="0" lvl="0" indent="-3175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45833"/>
              <a:buFont typeface="Arial"/>
              <a:buChar char="•"/>
            </a:pPr>
            <a:r>
              <a:rPr lang="x-none" sz="1200" b="1"/>
              <a:t>Many tools have been made available in order to promote mobility (Europass, </a:t>
            </a:r>
            <a:r>
              <a:rPr lang="x-none" sz="1200" b="1" smtClean="0"/>
              <a:t>EQF</a:t>
            </a:r>
            <a:r>
              <a:rPr lang="it-IT" sz="1200" b="1" dirty="0" smtClean="0"/>
              <a:t>, ECVET</a:t>
            </a:r>
            <a:r>
              <a:rPr lang="x-none" sz="1200" b="1" smtClean="0"/>
              <a:t>.........) </a:t>
            </a:r>
            <a:r>
              <a:rPr lang="x-none" sz="1200" b="1"/>
              <a:t>DISCO &amp; ESCO are both tools created to foster mobility</a:t>
            </a:r>
          </a:p>
          <a:p>
            <a:pPr marL="457200" indent="-31750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45833"/>
              <a:buFont typeface="Arial"/>
              <a:buChar char="•"/>
            </a:pPr>
            <a:r>
              <a:rPr lang="x-none" sz="1200" b="1"/>
              <a:t>The first obstacle that a process of mobility have to face is </a:t>
            </a:r>
            <a:r>
              <a:rPr lang="x-none" sz="1200" b="1" smtClean="0"/>
              <a:t>languages</a:t>
            </a:r>
            <a:r>
              <a:rPr lang="it-IT" sz="1200" b="1" dirty="0" smtClean="0"/>
              <a:t>. </a:t>
            </a:r>
            <a:r>
              <a:rPr lang="x-none" sz="1200" b="1" smtClean="0"/>
              <a:t>Both </a:t>
            </a:r>
            <a:r>
              <a:rPr lang="x-none" sz="1200" b="1"/>
              <a:t>DISCO &amp; ESCO intends to provide terminological support for European transparency tools. </a:t>
            </a:r>
          </a:p>
          <a:p>
            <a:endParaRPr lang="x-none" sz="1600" b="1"/>
          </a:p>
          <a:p>
            <a:endParaRPr lang="x-none" sz="1600" b="1"/>
          </a:p>
        </p:txBody>
      </p:sp>
      <p:grpSp>
        <p:nvGrpSpPr>
          <p:cNvPr id="4" name="Gruppo 3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2" name="Rettangolo 1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800" dirty="0"/>
            </a:p>
          </p:txBody>
        </p:sp>
        <p:pic>
          <p:nvPicPr>
            <p:cNvPr id="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8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9" name="Picture 3" descr="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3" name="Shape 93"/>
          <p:cNvSpPr/>
          <p:nvPr/>
        </p:nvSpPr>
        <p:spPr>
          <a:xfrm>
            <a:off x="1043608" y="1481875"/>
            <a:ext cx="1232676" cy="2006243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</p:sp>
      <p:sp>
        <p:nvSpPr>
          <p:cNvPr id="6" name="CasellaDiTesto 5"/>
          <p:cNvSpPr txBox="1"/>
          <p:nvPr/>
        </p:nvSpPr>
        <p:spPr>
          <a:xfrm>
            <a:off x="107504" y="289290"/>
            <a:ext cx="39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MOBILITY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382949" y="2084611"/>
            <a:ext cx="8378100" cy="14292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L="425450" lvl="0" indent="-28575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45833"/>
              <a:buFont typeface="Arial" pitchFamily="34" charset="0"/>
              <a:buChar char="•"/>
            </a:pPr>
            <a:r>
              <a:rPr lang="en-US" sz="1600" b="1" dirty="0"/>
              <a:t>DISCO is a content source for ESCO. Almost 100.000 terms and phrases available in 10 different languages offered by DISCO are a big store from which ESCO is </a:t>
            </a:r>
            <a:r>
              <a:rPr lang="en-US" sz="1600" b="1" dirty="0" smtClean="0"/>
              <a:t>gathering material</a:t>
            </a:r>
            <a:endParaRPr lang="x-none" sz="1600" b="1"/>
          </a:p>
          <a:p>
            <a:endParaRPr lang="x-none" sz="1600" b="1"/>
          </a:p>
        </p:txBody>
      </p:sp>
      <p:sp>
        <p:nvSpPr>
          <p:cNvPr id="3" name="Freccia a destra 2"/>
          <p:cNvSpPr/>
          <p:nvPr/>
        </p:nvSpPr>
        <p:spPr>
          <a:xfrm>
            <a:off x="3862399" y="5193196"/>
            <a:ext cx="79208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8" name="Gruppo 7"/>
          <p:cNvGrpSpPr/>
          <p:nvPr/>
        </p:nvGrpSpPr>
        <p:grpSpPr>
          <a:xfrm>
            <a:off x="1547664" y="4293096"/>
            <a:ext cx="2160240" cy="2016224"/>
            <a:chOff x="1547664" y="4293096"/>
            <a:chExt cx="2160240" cy="2016224"/>
          </a:xfrm>
        </p:grpSpPr>
        <p:sp>
          <p:nvSpPr>
            <p:cNvPr id="2" name="Ovale 1"/>
            <p:cNvSpPr/>
            <p:nvPr/>
          </p:nvSpPr>
          <p:spPr>
            <a:xfrm>
              <a:off x="1547664" y="4293096"/>
              <a:ext cx="2160240" cy="2016224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" name="CasellaDiTesto 3"/>
            <p:cNvSpPr txBox="1"/>
            <p:nvPr/>
          </p:nvSpPr>
          <p:spPr>
            <a:xfrm>
              <a:off x="1712309" y="5147319"/>
              <a:ext cx="18309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 smtClean="0">
                  <a:solidFill>
                    <a:schemeClr val="bg1"/>
                  </a:solidFill>
                </a:rPr>
                <a:t>DISCO TAXONOMY</a:t>
              </a:r>
              <a:endParaRPr lang="it-IT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4788024" y="4293096"/>
            <a:ext cx="2194299" cy="2016224"/>
            <a:chOff x="4788024" y="4293096"/>
            <a:chExt cx="2194299" cy="2016224"/>
          </a:xfrm>
        </p:grpSpPr>
        <p:sp>
          <p:nvSpPr>
            <p:cNvPr id="9" name="Ovale 8"/>
            <p:cNvSpPr/>
            <p:nvPr/>
          </p:nvSpPr>
          <p:spPr>
            <a:xfrm>
              <a:off x="4788024" y="4293096"/>
              <a:ext cx="2160240" cy="2016224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" name="CasellaDiTesto 4"/>
            <p:cNvSpPr txBox="1"/>
            <p:nvPr/>
          </p:nvSpPr>
          <p:spPr>
            <a:xfrm>
              <a:off x="4800652" y="4931875"/>
              <a:ext cx="2181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 smtClean="0">
                  <a:solidFill>
                    <a:schemeClr val="accent3"/>
                  </a:solidFill>
                </a:rPr>
                <a:t>ESCO </a:t>
              </a:r>
            </a:p>
            <a:p>
              <a:pPr algn="ctr"/>
              <a:r>
                <a:rPr lang="it-IT" dirty="0" err="1">
                  <a:solidFill>
                    <a:schemeClr val="accent3"/>
                  </a:solidFill>
                </a:rPr>
                <a:t>S</a:t>
              </a:r>
              <a:r>
                <a:rPr lang="it-IT" dirty="0" err="1" smtClean="0">
                  <a:solidFill>
                    <a:schemeClr val="accent3"/>
                  </a:solidFill>
                </a:rPr>
                <a:t>kills</a:t>
              </a:r>
              <a:r>
                <a:rPr lang="it-IT" dirty="0" smtClean="0">
                  <a:solidFill>
                    <a:schemeClr val="accent3"/>
                  </a:solidFill>
                </a:rPr>
                <a:t> &amp; </a:t>
              </a:r>
              <a:r>
                <a:rPr lang="it-IT" dirty="0" err="1" smtClean="0">
                  <a:solidFill>
                    <a:schemeClr val="accent3"/>
                  </a:solidFill>
                </a:rPr>
                <a:t>Competences</a:t>
              </a:r>
              <a:r>
                <a:rPr lang="it-IT" dirty="0" smtClean="0">
                  <a:solidFill>
                    <a:schemeClr val="accent3"/>
                  </a:solidFill>
                </a:rPr>
                <a:t> Pillar</a:t>
              </a:r>
              <a:endParaRPr lang="it-IT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7" name="Gruppo 16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18" name="Rettangolo 17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3" descr="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CasellaDiTesto 22"/>
          <p:cNvSpPr txBox="1"/>
          <p:nvPr/>
        </p:nvSpPr>
        <p:spPr>
          <a:xfrm>
            <a:off x="107504" y="289290"/>
            <a:ext cx="39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SOURCE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/>
          <p:nvPr/>
        </p:nvSpPr>
        <p:spPr>
          <a:xfrm>
            <a:off x="918600" y="2968520"/>
            <a:ext cx="7306800" cy="2349844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marL="457200" lvl="0" indent="-317500">
              <a:lnSpc>
                <a:spcPct val="115000"/>
              </a:lnSpc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-US" dirty="0"/>
              <a:t>Both DISCO and ESCO can't be considered as static Taxonomies. While we describe an occupation, we describe a social phenomenon, but  social </a:t>
            </a:r>
            <a:r>
              <a:rPr lang="en-US" dirty="0" smtClean="0"/>
              <a:t>phenomenon </a:t>
            </a:r>
            <a:r>
              <a:rPr lang="en-US" dirty="0"/>
              <a:t>change over </a:t>
            </a:r>
            <a:r>
              <a:rPr lang="en-US" dirty="0" smtClean="0"/>
              <a:t>time</a:t>
            </a:r>
            <a:r>
              <a:rPr lang="x-none" smtClean="0"/>
              <a:t>.</a:t>
            </a:r>
            <a:endParaRPr lang="x-none"/>
          </a:p>
          <a:p>
            <a:pPr marL="457200" lvl="0" indent="-317500">
              <a:lnSpc>
                <a:spcPct val="115000"/>
              </a:lnSpc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-US" dirty="0"/>
              <a:t>ESCO should envisage a mechanism that can keep its taxonomy updated over </a:t>
            </a:r>
            <a:r>
              <a:rPr lang="en-US" dirty="0" smtClean="0"/>
              <a:t>time</a:t>
            </a:r>
          </a:p>
          <a:p>
            <a:pPr marL="457200" lvl="0" indent="-317500">
              <a:lnSpc>
                <a:spcPct val="115000"/>
              </a:lnSpc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-US" dirty="0"/>
              <a:t>The same mechanism could be used as starting point for the work of the ESCO's experts </a:t>
            </a:r>
            <a:r>
              <a:rPr lang="en-US" dirty="0" smtClean="0"/>
              <a:t>groups</a:t>
            </a:r>
          </a:p>
          <a:p>
            <a:pPr marL="457200" lvl="0" indent="-317500">
              <a:lnSpc>
                <a:spcPct val="115000"/>
              </a:lnSpc>
              <a:buClr>
                <a:srgbClr val="000000"/>
              </a:buClr>
              <a:buSzPct val="166666"/>
              <a:buFont typeface="Arial"/>
              <a:buChar char="•"/>
            </a:pPr>
            <a:r>
              <a:rPr lang="x-none" smtClean="0"/>
              <a:t>DISCO </a:t>
            </a:r>
            <a:r>
              <a:rPr lang="x-none"/>
              <a:t>is a good starting point (not the only one!)</a:t>
            </a:r>
          </a:p>
          <a:p>
            <a:endParaRPr lang="x-none"/>
          </a:p>
          <a:p>
            <a:endParaRPr lang="x-none"/>
          </a:p>
        </p:txBody>
      </p:sp>
      <p:grpSp>
        <p:nvGrpSpPr>
          <p:cNvPr id="5" name="Gruppo 4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6" name="Rettangolo 5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CasellaDiTesto 10"/>
          <p:cNvSpPr txBox="1"/>
          <p:nvPr/>
        </p:nvSpPr>
        <p:spPr>
          <a:xfrm>
            <a:off x="107504" y="289290"/>
            <a:ext cx="39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DISCO for Information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systems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subTitle" idx="1"/>
          </p:nvPr>
        </p:nvSpPr>
        <p:spPr>
          <a:xfrm>
            <a:off x="382950" y="1856011"/>
            <a:ext cx="8378100" cy="49279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R="0" lvl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x-none" sz="1400" b="1" smtClean="0"/>
              <a:t>What </a:t>
            </a:r>
            <a:r>
              <a:rPr lang="x-none" sz="1400" b="1"/>
              <a:t>should the system do? </a:t>
            </a:r>
          </a:p>
          <a:p>
            <a:pPr marL="457200" lvl="0" indent="-31750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-US" sz="1400" b="1" dirty="0"/>
              <a:t>We need a system that can keep definitions of occupations constantly </a:t>
            </a:r>
            <a:r>
              <a:rPr lang="en-US" sz="1400" b="1" dirty="0" smtClean="0"/>
              <a:t>updated</a:t>
            </a:r>
          </a:p>
          <a:p>
            <a:pPr marL="457200" lvl="0" indent="-31750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-US" sz="1400" b="1" dirty="0" smtClean="0"/>
              <a:t>We </a:t>
            </a:r>
            <a:r>
              <a:rPr lang="en-US" sz="1400" b="1" dirty="0"/>
              <a:t>need a very user friendly system that allows a EU citizen to insert her/his curriculum vitae/apply for a vacancy  in her/his national system and instantly it can be read and evaluated in each of the </a:t>
            </a:r>
            <a:r>
              <a:rPr lang="en-US" sz="1400" b="1" dirty="0" smtClean="0"/>
              <a:t>European countries</a:t>
            </a:r>
          </a:p>
          <a:p>
            <a:pPr marL="457200" lvl="0" indent="-31750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-US" sz="1400" b="1" dirty="0" smtClean="0"/>
              <a:t>On </a:t>
            </a:r>
            <a:r>
              <a:rPr lang="en-US" sz="1400" b="1" dirty="0"/>
              <a:t>the other hand we need a system that allows a company to publish job ads in the system and, the job ads , can be read and applied for, instantly in each EU </a:t>
            </a:r>
            <a:r>
              <a:rPr lang="en-US" sz="1400" b="1" dirty="0" smtClean="0"/>
              <a:t>country</a:t>
            </a:r>
          </a:p>
          <a:p>
            <a:pPr marL="457200" lvl="0" indent="-31750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-US" sz="1400" b="1" dirty="0" smtClean="0"/>
              <a:t>We </a:t>
            </a:r>
            <a:r>
              <a:rPr lang="en-US" sz="1400" b="1" dirty="0"/>
              <a:t>need a system that can offer tools to compare and check for matches among thousands of curricula and vacancies in </a:t>
            </a:r>
            <a:r>
              <a:rPr lang="en-US" sz="1400" b="1" dirty="0" smtClean="0"/>
              <a:t>various languages</a:t>
            </a:r>
          </a:p>
          <a:p>
            <a:pPr marL="457200" lvl="0" indent="-31750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-US" sz="1400" b="1" dirty="0" smtClean="0"/>
              <a:t>The </a:t>
            </a:r>
            <a:r>
              <a:rPr lang="en-US" sz="1400" b="1" dirty="0"/>
              <a:t>system should be a meta-system that will integrates each country's systems/models without requiring their abandonment</a:t>
            </a:r>
            <a:endParaRPr lang="x-none" sz="1400" b="1"/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</p:txBody>
      </p:sp>
      <p:grpSp>
        <p:nvGrpSpPr>
          <p:cNvPr id="4" name="Gruppo 3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5" name="Rettangolo 4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CasellaDiTesto 9"/>
          <p:cNvSpPr txBox="1"/>
          <p:nvPr/>
        </p:nvSpPr>
        <p:spPr>
          <a:xfrm>
            <a:off x="107504" y="289290"/>
            <a:ext cx="39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Let’s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Build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the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tool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(1) !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subTitle" idx="1"/>
          </p:nvPr>
        </p:nvSpPr>
        <p:spPr>
          <a:xfrm>
            <a:off x="382950" y="1856011"/>
            <a:ext cx="8378100" cy="48464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marR="0" lvl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x-none" sz="1400" b="1" smtClean="0"/>
              <a:t>What </a:t>
            </a:r>
            <a:r>
              <a:rPr lang="x-none" sz="1400" b="1"/>
              <a:t>do we have? </a:t>
            </a:r>
          </a:p>
          <a:p>
            <a:pPr marL="457200" marR="0" lvl="0" indent="-3175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x-none" sz="1400" b="1"/>
              <a:t>A multilingual taxonomy (data base)</a:t>
            </a:r>
          </a:p>
          <a:p>
            <a:pPr marL="457200" marR="0" lvl="0" indent="-3175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x-none" sz="1400" b="1"/>
              <a:t>Internet (connectivity, computers etc..)</a:t>
            </a:r>
          </a:p>
          <a:p>
            <a:endParaRPr lang="x-none" sz="1400" b="1"/>
          </a:p>
          <a:p>
            <a:pPr marR="0" lvl="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x-none" sz="1400" b="1"/>
              <a:t>What do we need?</a:t>
            </a:r>
          </a:p>
          <a:p>
            <a:pPr marL="457200" marR="0" lvl="0" indent="-3175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x-none" sz="1400" b="1"/>
              <a:t>Data should be freely available: Linked Open Data (LOD) </a:t>
            </a:r>
          </a:p>
          <a:p>
            <a:pPr marL="457200" marR="0" lvl="0" indent="-3175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x-none" sz="1400" b="1"/>
              <a:t>An interoperability layer</a:t>
            </a:r>
          </a:p>
          <a:p>
            <a:pPr marL="457200" marR="0" lvl="0" indent="-3175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x-none" sz="1400" b="1"/>
              <a:t>A model of occupation that can be managed and elaborated by automatic systems</a:t>
            </a:r>
          </a:p>
          <a:p>
            <a:pPr marL="457200" marR="0" lvl="0" indent="-3175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x-none" sz="1400" b="1"/>
              <a:t>a software that can make this operations</a:t>
            </a:r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</p:txBody>
      </p:sp>
      <p:grpSp>
        <p:nvGrpSpPr>
          <p:cNvPr id="4" name="Gruppo 3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5" name="Rettangolo 4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CasellaDiTesto 9"/>
          <p:cNvSpPr txBox="1"/>
          <p:nvPr/>
        </p:nvSpPr>
        <p:spPr>
          <a:xfrm>
            <a:off x="107504" y="289290"/>
            <a:ext cx="39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Let’s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Build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the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tool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(2) !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82950" y="1856011"/>
                <a:ext cx="8378100" cy="65111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45700" rIns="91425" bIns="45700" anchor="t" anchorCtr="0">
                <a:spAutoFit/>
              </a:bodyPr>
              <a:lstStyle/>
              <a:p>
                <a:pPr marR="0" lvl="0" algn="ctr" rtl="0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None/>
                </a:pPr>
                <a:r>
                  <a:rPr lang="x-none" sz="1200" b="1" smtClean="0"/>
                  <a:t>The </a:t>
                </a:r>
                <a:r>
                  <a:rPr lang="x-none" sz="1200" b="1"/>
                  <a:t>model</a:t>
                </a:r>
              </a:p>
              <a:p>
                <a:pPr marR="0" lvl="0" algn="l" rtl="0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None/>
                </a:pPr>
                <a:r>
                  <a:rPr lang="x-none" sz="1200" b="1"/>
                  <a:t>We can consider an occupation as a set whose elements are skill/competences. (We can even create more complex  models if needed i.e. a weight for each competence or sub sets as K.S.C this can be useful for subsequent statistical elaborations </a:t>
                </a:r>
                <a:r>
                  <a:rPr lang="x-none" sz="1200" b="1" smtClean="0"/>
                  <a:t>)</a:t>
                </a:r>
                <a:endParaRPr lang="it-IT" sz="1200" b="1" dirty="0" smtClean="0"/>
              </a:p>
              <a:p>
                <a:pPr marR="0" lvl="0" algn="l" rtl="0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None/>
                </a:pPr>
                <a:endParaRPr lang="x-none" sz="1400" b="1"/>
              </a:p>
              <a:p>
                <a:endParaRPr lang="x-none" sz="1400" b="1"/>
              </a:p>
              <a:p>
                <a:pPr marR="0" lvl="0" algn="l" rtl="0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None/>
                </a:pPr>
                <a:endParaRPr lang="it-IT" sz="1400" b="1" dirty="0" smtClean="0"/>
              </a:p>
              <a:p>
                <a:pPr marR="0" lvl="0" algn="l" rtl="0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None/>
                </a:pPr>
                <a:endParaRPr lang="it-IT" sz="1400" b="1" dirty="0" smtClean="0"/>
              </a:p>
              <a:p>
                <a:pPr marR="0" lvl="0" algn="l" rtl="0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400" b="1" i="1" smtClean="0">
                          <a:latin typeface="Cambria Math"/>
                        </a:rPr>
                        <m:t>𝑨</m:t>
                      </m:r>
                      <m:r>
                        <a:rPr lang="it-IT" sz="1400" b="1" i="1" smtClean="0">
                          <a:latin typeface="Cambria Math"/>
                          <a:ea typeface="Cambria Math"/>
                        </a:rPr>
                        <m:t>∩</m:t>
                      </m:r>
                      <m:r>
                        <a:rPr lang="it-IT" sz="1400" b="1" i="1" smtClean="0">
                          <a:latin typeface="Cambria Math"/>
                          <a:ea typeface="Cambria Math"/>
                        </a:rPr>
                        <m:t>𝑩</m:t>
                      </m:r>
                      <m:r>
                        <a:rPr lang="it-IT" sz="1400" b="1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it-IT" sz="1400" b="1" i="1" smtClean="0">
                          <a:latin typeface="Cambria Math"/>
                          <a:ea typeface="Cambria Math"/>
                        </a:rPr>
                        <m:t>𝒎𝒂𝒕𝒄𝒉𝒊𝒏𝒈</m:t>
                      </m:r>
                    </m:oMath>
                  </m:oMathPara>
                </a14:m>
                <a:endParaRPr lang="it-IT" sz="1400" b="1" dirty="0"/>
              </a:p>
              <a:p>
                <a:pPr lvl="0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</a:pPr>
                <a:r>
                  <a:rPr lang="en-US" sz="1200" b="1" dirty="0"/>
                  <a:t>Each time a company inserts a job ad or a worker inserts her/his curriculum for the vacancy they are building a new occupation. They are making 2 actions in one</a:t>
                </a:r>
                <a:r>
                  <a:rPr lang="en-US" sz="1200" b="1" dirty="0" smtClean="0"/>
                  <a:t>:</a:t>
                </a:r>
              </a:p>
              <a:p>
                <a:pPr lvl="0">
                  <a:lnSpc>
                    <a:spcPct val="150000"/>
                  </a:lnSpc>
                  <a:spcBef>
                    <a:spcPts val="500"/>
                  </a:spcBef>
                  <a:spcAft>
                    <a:spcPts val="0"/>
                  </a:spcAft>
                </a:pPr>
                <a:endParaRPr lang="en-US" sz="1200" b="1" dirty="0"/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en-US" sz="1200" b="1" dirty="0"/>
                  <a:t>apply for / publish a vacancy</a:t>
                </a:r>
              </a:p>
              <a:p>
                <a:pPr marL="171450" indent="-171450">
                  <a:buFont typeface="Arial" pitchFamily="34" charset="0"/>
                  <a:buChar char="•"/>
                </a:pPr>
                <a:r>
                  <a:rPr lang="en-US" sz="1200" b="1" dirty="0"/>
                  <a:t>provide content that will update the system</a:t>
                </a:r>
                <a:endParaRPr lang="x-none" sz="1200" b="1"/>
              </a:p>
              <a:p>
                <a:endParaRPr lang="x-none" sz="1400" b="1"/>
              </a:p>
              <a:p>
                <a:endParaRPr lang="x-none" sz="1400" b="1"/>
              </a:p>
              <a:p>
                <a:endParaRPr lang="x-none" sz="1400" b="1"/>
              </a:p>
              <a:p>
                <a:endParaRPr lang="x-none" sz="1400" b="1"/>
              </a:p>
              <a:p>
                <a:endParaRPr lang="x-none" sz="1400" b="1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82950" y="1856011"/>
                <a:ext cx="8378100" cy="6511101"/>
              </a:xfrm>
              <a:prstGeom prst="rect">
                <a:avLst/>
              </a:prstGeom>
              <a:blipFill rotWithShape="1">
                <a:blip r:embed="rId4"/>
                <a:stretch>
                  <a:fillRect l="-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243610"/>
            <a:ext cx="2448272" cy="166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uppo 4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6" name="Rettangolo 5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logo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CasellaDiTesto 10"/>
          <p:cNvSpPr txBox="1"/>
          <p:nvPr/>
        </p:nvSpPr>
        <p:spPr>
          <a:xfrm>
            <a:off x="107504" y="289290"/>
            <a:ext cx="39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Let’s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Build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the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tool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the model !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aborazione 1"/>
          <p:cNvSpPr/>
          <p:nvPr/>
        </p:nvSpPr>
        <p:spPr>
          <a:xfrm>
            <a:off x="683568" y="2492896"/>
            <a:ext cx="2088232" cy="792088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Login and start </a:t>
            </a:r>
            <a:r>
              <a:rPr lang="it-IT" dirty="0" err="1" smtClean="0"/>
              <a:t>adding</a:t>
            </a:r>
            <a:r>
              <a:rPr lang="it-IT" dirty="0" smtClean="0"/>
              <a:t> </a:t>
            </a:r>
            <a:r>
              <a:rPr lang="it-IT" dirty="0" err="1" smtClean="0"/>
              <a:t>competences</a:t>
            </a:r>
            <a:r>
              <a:rPr lang="it-IT" dirty="0" smtClean="0"/>
              <a:t> to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profile</a:t>
            </a:r>
            <a:endParaRPr lang="it-IT" dirty="0"/>
          </a:p>
        </p:txBody>
      </p:sp>
      <p:sp>
        <p:nvSpPr>
          <p:cNvPr id="3" name="Decisione 2"/>
          <p:cNvSpPr/>
          <p:nvPr/>
        </p:nvSpPr>
        <p:spPr>
          <a:xfrm>
            <a:off x="647564" y="4437112"/>
            <a:ext cx="2304256" cy="110145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present</a:t>
            </a:r>
            <a:r>
              <a:rPr lang="it-IT" dirty="0" smtClean="0"/>
              <a:t>?</a:t>
            </a:r>
            <a:endParaRPr lang="it-IT" dirty="0"/>
          </a:p>
        </p:txBody>
      </p:sp>
      <p:sp>
        <p:nvSpPr>
          <p:cNvPr id="6" name="Dati 5"/>
          <p:cNvSpPr/>
          <p:nvPr/>
        </p:nvSpPr>
        <p:spPr>
          <a:xfrm>
            <a:off x="683568" y="3645024"/>
            <a:ext cx="2232248" cy="64807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Choose</a:t>
            </a:r>
            <a:r>
              <a:rPr lang="it-IT" dirty="0" smtClean="0"/>
              <a:t>/</a:t>
            </a:r>
            <a:r>
              <a:rPr lang="it-IT" dirty="0"/>
              <a:t>R</a:t>
            </a:r>
            <a:r>
              <a:rPr lang="it-IT" dirty="0" smtClean="0"/>
              <a:t>ead </a:t>
            </a:r>
            <a:r>
              <a:rPr lang="it-IT" dirty="0" err="1"/>
              <a:t>items</a:t>
            </a:r>
            <a:r>
              <a:rPr lang="it-IT" dirty="0"/>
              <a:t> from database</a:t>
            </a:r>
          </a:p>
        </p:txBody>
      </p:sp>
      <p:sp>
        <p:nvSpPr>
          <p:cNvPr id="8" name="Elaborazione 7"/>
          <p:cNvSpPr/>
          <p:nvPr/>
        </p:nvSpPr>
        <p:spPr>
          <a:xfrm>
            <a:off x="755576" y="5733256"/>
            <a:ext cx="2088232" cy="792088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Add</a:t>
            </a:r>
            <a:r>
              <a:rPr lang="it-IT" dirty="0"/>
              <a:t> to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profile</a:t>
            </a:r>
            <a:endParaRPr lang="it-IT" dirty="0"/>
          </a:p>
        </p:txBody>
      </p:sp>
      <p:sp>
        <p:nvSpPr>
          <p:cNvPr id="7" name="Input manuale 6"/>
          <p:cNvSpPr/>
          <p:nvPr/>
        </p:nvSpPr>
        <p:spPr>
          <a:xfrm>
            <a:off x="3563888" y="4437112"/>
            <a:ext cx="1944216" cy="792088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Manually</a:t>
            </a:r>
            <a:r>
              <a:rPr lang="it-IT" dirty="0" smtClean="0"/>
              <a:t> </a:t>
            </a:r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added</a:t>
            </a:r>
            <a:r>
              <a:rPr lang="it-IT" dirty="0" smtClean="0"/>
              <a:t> info</a:t>
            </a:r>
            <a:endParaRPr lang="it-IT" dirty="0"/>
          </a:p>
        </p:txBody>
      </p:sp>
      <p:cxnSp>
        <p:nvCxnSpPr>
          <p:cNvPr id="12" name="Connettore 4 11"/>
          <p:cNvCxnSpPr>
            <a:stCxn id="32" idx="0"/>
          </p:cNvCxnSpPr>
          <p:nvPr/>
        </p:nvCxnSpPr>
        <p:spPr>
          <a:xfrm rot="16200000" flipV="1">
            <a:off x="4838807" y="1812930"/>
            <a:ext cx="546507" cy="439248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>
            <a:off x="1727684" y="328498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6" idx="4"/>
          </p:cNvCxnSpPr>
          <p:nvPr/>
        </p:nvCxnSpPr>
        <p:spPr>
          <a:xfrm>
            <a:off x="1799692" y="4293096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stCxn id="3" idx="2"/>
            <a:endCxn id="8" idx="0"/>
          </p:cNvCxnSpPr>
          <p:nvPr/>
        </p:nvCxnSpPr>
        <p:spPr>
          <a:xfrm>
            <a:off x="1799692" y="5538570"/>
            <a:ext cx="0" cy="1946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3" idx="3"/>
          </p:cNvCxnSpPr>
          <p:nvPr/>
        </p:nvCxnSpPr>
        <p:spPr>
          <a:xfrm>
            <a:off x="2951820" y="4987841"/>
            <a:ext cx="61206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7" idx="3"/>
            <a:endCxn id="32" idx="1"/>
          </p:cNvCxnSpPr>
          <p:nvPr/>
        </p:nvCxnSpPr>
        <p:spPr>
          <a:xfrm>
            <a:off x="5508104" y="4833156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3059832" y="4725144"/>
            <a:ext cx="413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No</a:t>
            </a:r>
            <a:endParaRPr lang="it-IT" dirty="0"/>
          </a:p>
        </p:txBody>
      </p:sp>
      <p:sp>
        <p:nvSpPr>
          <p:cNvPr id="31" name="CasellaDiTesto 30"/>
          <p:cNvSpPr txBox="1"/>
          <p:nvPr/>
        </p:nvSpPr>
        <p:spPr>
          <a:xfrm>
            <a:off x="7452320" y="3855285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Yes</a:t>
            </a:r>
            <a:endParaRPr lang="it-IT" dirty="0"/>
          </a:p>
        </p:txBody>
      </p:sp>
      <p:sp>
        <p:nvSpPr>
          <p:cNvPr id="32" name="Decisione 31"/>
          <p:cNvSpPr/>
          <p:nvPr/>
        </p:nvSpPr>
        <p:spPr>
          <a:xfrm>
            <a:off x="6156176" y="4282427"/>
            <a:ext cx="2304256" cy="1101458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 smtClean="0"/>
              <a:t>Evaluated</a:t>
            </a:r>
            <a:r>
              <a:rPr lang="it-IT" dirty="0" smtClean="0"/>
              <a:t> </a:t>
            </a:r>
            <a:r>
              <a:rPr lang="it-IT" dirty="0" err="1"/>
              <a:t>as</a:t>
            </a:r>
            <a:r>
              <a:rPr lang="it-IT" dirty="0"/>
              <a:t> ‘</a:t>
            </a:r>
            <a:r>
              <a:rPr lang="it-IT" dirty="0" err="1" smtClean="0"/>
              <a:t>remarkable</a:t>
            </a:r>
            <a:r>
              <a:rPr lang="it-IT" dirty="0" smtClean="0"/>
              <a:t>’</a:t>
            </a:r>
            <a:endParaRPr lang="it-IT" dirty="0"/>
          </a:p>
        </p:txBody>
      </p:sp>
      <p:sp>
        <p:nvSpPr>
          <p:cNvPr id="36" name="CasellaDiTesto 35"/>
          <p:cNvSpPr txBox="1"/>
          <p:nvPr/>
        </p:nvSpPr>
        <p:spPr>
          <a:xfrm>
            <a:off x="2210110" y="5384681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Yes</a:t>
            </a:r>
            <a:endParaRPr lang="it-IT" dirty="0"/>
          </a:p>
        </p:txBody>
      </p:sp>
      <p:cxnSp>
        <p:nvCxnSpPr>
          <p:cNvPr id="37" name="Connettore 2 36"/>
          <p:cNvCxnSpPr>
            <a:stCxn id="32" idx="2"/>
          </p:cNvCxnSpPr>
          <p:nvPr/>
        </p:nvCxnSpPr>
        <p:spPr>
          <a:xfrm>
            <a:off x="7308304" y="5383885"/>
            <a:ext cx="0" cy="252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7406257" y="5373216"/>
            <a:ext cx="413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No</a:t>
            </a:r>
            <a:endParaRPr lang="it-IT" dirty="0"/>
          </a:p>
        </p:txBody>
      </p:sp>
      <p:sp>
        <p:nvSpPr>
          <p:cNvPr id="41" name="Elaborazione 40"/>
          <p:cNvSpPr/>
          <p:nvPr/>
        </p:nvSpPr>
        <p:spPr>
          <a:xfrm>
            <a:off x="6264189" y="5661248"/>
            <a:ext cx="2088232" cy="792088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err="1" smtClean="0"/>
              <a:t>Rejected</a:t>
            </a:r>
            <a:endParaRPr lang="it-IT" sz="1200" dirty="0" smtClean="0"/>
          </a:p>
          <a:p>
            <a:pPr algn="ctr"/>
            <a:r>
              <a:rPr lang="it-IT" sz="1200" dirty="0" smtClean="0"/>
              <a:t>(</a:t>
            </a:r>
            <a:r>
              <a:rPr lang="it-IT" sz="1200" dirty="0" err="1" smtClean="0"/>
              <a:t>will</a:t>
            </a:r>
            <a:r>
              <a:rPr lang="it-IT" sz="1200" dirty="0" smtClean="0"/>
              <a:t> just </a:t>
            </a:r>
            <a:r>
              <a:rPr lang="it-IT" sz="1200" dirty="0" err="1" smtClean="0"/>
              <a:t>appear</a:t>
            </a:r>
            <a:r>
              <a:rPr lang="it-IT" sz="1200" dirty="0" smtClean="0"/>
              <a:t> </a:t>
            </a:r>
            <a:r>
              <a:rPr lang="it-IT" sz="1200" dirty="0" err="1" smtClean="0"/>
              <a:t>as</a:t>
            </a:r>
            <a:r>
              <a:rPr lang="it-IT" sz="1200" dirty="0" smtClean="0"/>
              <a:t> </a:t>
            </a:r>
            <a:r>
              <a:rPr lang="it-IT" sz="1200" dirty="0" err="1" smtClean="0"/>
              <a:t>detail</a:t>
            </a:r>
            <a:r>
              <a:rPr lang="it-IT" sz="1200" dirty="0" smtClean="0"/>
              <a:t> in </a:t>
            </a:r>
            <a:r>
              <a:rPr lang="it-IT" sz="1200" dirty="0" err="1" smtClean="0"/>
              <a:t>your</a:t>
            </a:r>
            <a:r>
              <a:rPr lang="it-IT" sz="1200" dirty="0" smtClean="0"/>
              <a:t> DISCO/ESCO </a:t>
            </a:r>
            <a:r>
              <a:rPr lang="it-IT" sz="1200" dirty="0" err="1" smtClean="0"/>
              <a:t>Profile</a:t>
            </a:r>
            <a:r>
              <a:rPr lang="it-IT" sz="1200" dirty="0" smtClean="0"/>
              <a:t>)</a:t>
            </a:r>
            <a:endParaRPr lang="it-IT" sz="1200" dirty="0"/>
          </a:p>
        </p:txBody>
      </p:sp>
      <p:grpSp>
        <p:nvGrpSpPr>
          <p:cNvPr id="44" name="Gruppo 43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45" name="Rettangolo 44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46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3" descr="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0" name="CasellaDiTesto 49"/>
          <p:cNvSpPr txBox="1"/>
          <p:nvPr/>
        </p:nvSpPr>
        <p:spPr>
          <a:xfrm>
            <a:off x="107504" y="289290"/>
            <a:ext cx="39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Let’s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Build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the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tool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flow chart !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subTitle" idx="1"/>
          </p:nvPr>
        </p:nvSpPr>
        <p:spPr>
          <a:xfrm>
            <a:off x="382950" y="1856011"/>
            <a:ext cx="8378100" cy="481698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endParaRPr lang="x-none" sz="1400" b="1"/>
          </a:p>
          <a:p>
            <a:pPr marL="457200" marR="0" lvl="0" indent="-3175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x-none" sz="1400" b="1"/>
              <a:t>Now we are trying to test if it is possible to 'translate' the Item '3.4.2.4.1 - Tutor, istitutori e insegnanti nella formazione professionale' of the italian system with DISCO </a:t>
            </a:r>
            <a:r>
              <a:rPr lang="it-IT" sz="1400" b="1" dirty="0" smtClean="0"/>
              <a:t>and……..</a:t>
            </a:r>
            <a:endParaRPr lang="x-none" sz="1400" b="1"/>
          </a:p>
          <a:p>
            <a:pPr marL="457200" marR="0" lvl="0" indent="-3175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x-none" sz="1400" b="1"/>
              <a:t>It is not possible to translate the </a:t>
            </a:r>
            <a:r>
              <a:rPr lang="x-none" sz="1400" b="1" smtClean="0"/>
              <a:t>terms</a:t>
            </a:r>
            <a:r>
              <a:rPr lang="it-IT" sz="1400" b="1" dirty="0" smtClean="0"/>
              <a:t>!</a:t>
            </a:r>
            <a:endParaRPr lang="x-none" sz="1400" b="1"/>
          </a:p>
          <a:p>
            <a:pPr marL="457200" marR="0" lvl="0" indent="-3175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ct val="166666"/>
              <a:buFont typeface="Arial"/>
              <a:buChar char="•"/>
            </a:pPr>
            <a:r>
              <a:rPr lang="x-none" sz="1400" b="1"/>
              <a:t>So what about DISCO?</a:t>
            </a:r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</p:txBody>
      </p:sp>
      <p:pic>
        <p:nvPicPr>
          <p:cNvPr id="1028" name="Picture 4" descr="C:\Users\s.pescuma\AppData\Local\Microsoft\Windows\Temporary Internet Files\Content.IE5\057V14NK\MC900078811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37996"/>
            <a:ext cx="3137910" cy="293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po 7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9" name="Rettangolo 8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" descr="log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CasellaDiTesto 13"/>
          <p:cNvSpPr txBox="1"/>
          <p:nvPr/>
        </p:nvSpPr>
        <p:spPr>
          <a:xfrm>
            <a:off x="107504" y="289290"/>
            <a:ext cx="39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Let’s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test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it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!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subTitle" idx="1"/>
          </p:nvPr>
        </p:nvSpPr>
        <p:spPr>
          <a:xfrm>
            <a:off x="442372" y="1882639"/>
            <a:ext cx="8378100" cy="23540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algn="ctr"/>
            <a:r>
              <a:rPr lang="it-IT" sz="1000" b="1" dirty="0" err="1" smtClean="0"/>
              <a:t>Why</a:t>
            </a:r>
            <a:r>
              <a:rPr lang="it-IT" sz="1000" b="1" dirty="0" smtClean="0"/>
              <a:t> </a:t>
            </a:r>
            <a:r>
              <a:rPr lang="it-IT" sz="1000" b="1" dirty="0" err="1" smtClean="0"/>
              <a:t>don’t</a:t>
            </a:r>
            <a:r>
              <a:rPr lang="it-IT" sz="1000" b="1" dirty="0" smtClean="0"/>
              <a:t> </a:t>
            </a:r>
            <a:r>
              <a:rPr lang="it-IT" sz="1000" b="1" dirty="0" err="1" smtClean="0"/>
              <a:t>we</a:t>
            </a:r>
            <a:r>
              <a:rPr lang="it-IT" sz="1000" b="1" dirty="0" smtClean="0"/>
              <a:t> </a:t>
            </a:r>
            <a:r>
              <a:rPr lang="it-IT" sz="1000" b="1" dirty="0" err="1" smtClean="0"/>
              <a:t>try</a:t>
            </a:r>
            <a:r>
              <a:rPr lang="it-IT" sz="1000" b="1" dirty="0" smtClean="0"/>
              <a:t> to use the DISCO </a:t>
            </a:r>
            <a:r>
              <a:rPr lang="it-IT" sz="1000" b="1" dirty="0" err="1" smtClean="0"/>
              <a:t>items</a:t>
            </a:r>
            <a:r>
              <a:rPr lang="it-IT" sz="1000" b="1" dirty="0" smtClean="0"/>
              <a:t> </a:t>
            </a:r>
            <a:r>
              <a:rPr lang="it-IT" sz="1000" b="1" dirty="0" err="1" smtClean="0"/>
              <a:t>as</a:t>
            </a:r>
            <a:r>
              <a:rPr lang="it-IT" sz="1000" b="1" dirty="0"/>
              <a:t> </a:t>
            </a:r>
            <a:r>
              <a:rPr lang="it-IT" sz="1000" b="1" dirty="0" err="1"/>
              <a:t>tags</a:t>
            </a:r>
            <a:r>
              <a:rPr lang="it-IT" sz="1000" b="1" dirty="0"/>
              <a:t>/</a:t>
            </a:r>
            <a:r>
              <a:rPr lang="it-IT" sz="1000" b="1" dirty="0" err="1"/>
              <a:t>metadata</a:t>
            </a:r>
            <a:r>
              <a:rPr lang="it-IT" sz="1000" b="1" dirty="0"/>
              <a:t> (</a:t>
            </a:r>
            <a:r>
              <a:rPr lang="it-IT" sz="1000" b="1" dirty="0" err="1"/>
              <a:t>i.e</a:t>
            </a:r>
            <a:r>
              <a:rPr lang="it-IT" sz="1000" b="1" dirty="0"/>
              <a:t> </a:t>
            </a:r>
            <a:r>
              <a:rPr lang="it-IT" sz="1000" b="1" dirty="0" err="1"/>
              <a:t>Twitter</a:t>
            </a:r>
            <a:r>
              <a:rPr lang="it-IT" sz="1000" b="1" dirty="0"/>
              <a:t>)? </a:t>
            </a:r>
            <a:r>
              <a:rPr lang="it-IT" sz="1000" b="1" dirty="0" err="1" smtClean="0"/>
              <a:t>Let’s</a:t>
            </a:r>
            <a:r>
              <a:rPr lang="it-IT" sz="1000" b="1" dirty="0" smtClean="0"/>
              <a:t> </a:t>
            </a:r>
            <a:r>
              <a:rPr lang="it-IT" sz="1000" b="1" dirty="0" err="1" smtClean="0"/>
              <a:t>try</a:t>
            </a:r>
            <a:r>
              <a:rPr lang="it-IT" sz="1000" b="1" dirty="0" smtClean="0"/>
              <a:t> in </a:t>
            </a:r>
            <a:r>
              <a:rPr lang="it-IT" sz="1000" b="1" dirty="0" err="1" smtClean="0"/>
              <a:t>thjs</a:t>
            </a:r>
            <a:r>
              <a:rPr lang="it-IT" sz="1000" b="1" dirty="0" smtClean="0"/>
              <a:t> way!</a:t>
            </a:r>
            <a:endParaRPr lang="x-none" sz="1000" b="1"/>
          </a:p>
        </p:txBody>
      </p:sp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6658656"/>
              </p:ext>
            </p:extLst>
          </p:nvPr>
        </p:nvGraphicFramePr>
        <p:xfrm>
          <a:off x="591120" y="2996952"/>
          <a:ext cx="8105775" cy="354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Foglio di lavoro" r:id="rId6" imgW="8105701" imgH="3543416" progId="Excel.Sheet.12">
                  <p:embed/>
                </p:oleObj>
              </mc:Choice>
              <mc:Fallback>
                <p:oleObj name="Foglio di lavoro" r:id="rId6" imgW="8105701" imgH="354341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1120" y="2996952"/>
                        <a:ext cx="8105775" cy="354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uppo 7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9" name="Rettangolo 8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" descr="logo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1" name="Picture 3" descr="C:\Users\s.pescuma\AppData\Local\Microsoft\Windows\Temporary Internet Files\Content.IE5\057V14NK\MP900442237[1]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1368152" cy="180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sellaDiTesto 13"/>
          <p:cNvSpPr txBox="1"/>
          <p:nvPr/>
        </p:nvSpPr>
        <p:spPr>
          <a:xfrm>
            <a:off x="107504" y="289290"/>
            <a:ext cx="39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What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about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tagging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system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9" name="Rettangolo 8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" descr="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CasellaDiTesto 13"/>
          <p:cNvSpPr txBox="1"/>
          <p:nvPr/>
        </p:nvSpPr>
        <p:spPr>
          <a:xfrm>
            <a:off x="107504" y="289290"/>
            <a:ext cx="39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And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now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let’s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use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it</a:t>
            </a:r>
            <a:r>
              <a:rPr lang="it-IT" sz="1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Segnaposto testo 1"/>
          <p:cNvSpPr>
            <a:spLocks noGrp="1"/>
          </p:cNvSpPr>
          <p:nvPr>
            <p:ph type="body" idx="1"/>
          </p:nvPr>
        </p:nvSpPr>
        <p:spPr>
          <a:xfrm>
            <a:off x="457200" y="2204864"/>
            <a:ext cx="8224837" cy="3921297"/>
          </a:xfrm>
        </p:spPr>
        <p:txBody>
          <a:bodyPr/>
          <a:lstStyle/>
          <a:p>
            <a:r>
              <a:rPr lang="it-IT" sz="1000" b="1" dirty="0" err="1" smtClean="0">
                <a:latin typeface="+mj-lt"/>
              </a:rPr>
              <a:t>What</a:t>
            </a:r>
            <a:r>
              <a:rPr lang="it-IT" sz="1000" b="1" dirty="0" smtClean="0">
                <a:latin typeface="+mj-lt"/>
              </a:rPr>
              <a:t> </a:t>
            </a:r>
            <a:r>
              <a:rPr lang="it-IT" sz="1000" b="1" dirty="0" err="1" smtClean="0">
                <a:latin typeface="+mj-lt"/>
              </a:rPr>
              <a:t>we</a:t>
            </a:r>
            <a:r>
              <a:rPr lang="it-IT" sz="1000" b="1" dirty="0" smtClean="0">
                <a:latin typeface="+mj-lt"/>
              </a:rPr>
              <a:t> </a:t>
            </a:r>
            <a:r>
              <a:rPr lang="it-IT" sz="1000" b="1" dirty="0" err="1" smtClean="0">
                <a:latin typeface="+mj-lt"/>
              </a:rPr>
              <a:t>have</a:t>
            </a:r>
            <a:r>
              <a:rPr lang="it-IT" sz="1000" b="1" dirty="0" smtClean="0">
                <a:latin typeface="+mj-lt"/>
              </a:rPr>
              <a:t> to do </a:t>
            </a:r>
            <a:r>
              <a:rPr lang="it-IT" sz="1000" b="1" dirty="0" err="1" smtClean="0">
                <a:latin typeface="+mj-lt"/>
              </a:rPr>
              <a:t>now</a:t>
            </a:r>
            <a:r>
              <a:rPr lang="it-IT" sz="1000" b="1" dirty="0" smtClean="0">
                <a:latin typeface="+mj-lt"/>
              </a:rPr>
              <a:t> </a:t>
            </a:r>
            <a:r>
              <a:rPr lang="it-IT" sz="1000" b="1" dirty="0" err="1" smtClean="0">
                <a:latin typeface="+mj-lt"/>
              </a:rPr>
              <a:t>is</a:t>
            </a:r>
            <a:r>
              <a:rPr lang="it-IT" sz="1000" b="1" dirty="0" smtClean="0">
                <a:latin typeface="+mj-lt"/>
              </a:rPr>
              <a:t> to </a:t>
            </a:r>
            <a:r>
              <a:rPr lang="it-IT" sz="1000" b="1" dirty="0" err="1" smtClean="0">
                <a:latin typeface="+mj-lt"/>
              </a:rPr>
              <a:t>publish</a:t>
            </a:r>
            <a:r>
              <a:rPr lang="it-IT" sz="1000" b="1" dirty="0" smtClean="0">
                <a:latin typeface="+mj-lt"/>
              </a:rPr>
              <a:t> the </a:t>
            </a:r>
            <a:r>
              <a:rPr lang="it-IT" sz="1000" b="1" dirty="0" err="1" smtClean="0">
                <a:latin typeface="+mj-lt"/>
              </a:rPr>
              <a:t>content</a:t>
            </a:r>
            <a:r>
              <a:rPr lang="it-IT" sz="1000" b="1" dirty="0" smtClean="0">
                <a:latin typeface="+mj-lt"/>
              </a:rPr>
              <a:t> in some standard format (</a:t>
            </a:r>
            <a:r>
              <a:rPr lang="it-IT" sz="1000" b="1" dirty="0" err="1" smtClean="0">
                <a:latin typeface="+mj-lt"/>
              </a:rPr>
              <a:t>json</a:t>
            </a:r>
            <a:r>
              <a:rPr lang="it-IT" sz="1000" b="1" dirty="0" smtClean="0">
                <a:latin typeface="+mj-lt"/>
              </a:rPr>
              <a:t> </a:t>
            </a:r>
            <a:r>
              <a:rPr lang="it-IT" sz="1000" b="1" dirty="0" err="1" smtClean="0">
                <a:latin typeface="+mj-lt"/>
              </a:rPr>
              <a:t>here</a:t>
            </a:r>
            <a:r>
              <a:rPr lang="it-IT" sz="1000" b="1" dirty="0" smtClean="0">
                <a:latin typeface="+mj-lt"/>
              </a:rPr>
              <a:t>) and </a:t>
            </a:r>
            <a:r>
              <a:rPr lang="it-IT" sz="1000" b="1" dirty="0" err="1" smtClean="0">
                <a:latin typeface="+mj-lt"/>
              </a:rPr>
              <a:t>provide</a:t>
            </a:r>
            <a:r>
              <a:rPr lang="it-IT" sz="1000" b="1" dirty="0" smtClean="0">
                <a:latin typeface="+mj-lt"/>
              </a:rPr>
              <a:t> an URI!</a:t>
            </a:r>
          </a:p>
          <a:p>
            <a:endParaRPr lang="it-IT" sz="1100" dirty="0">
              <a:latin typeface="Agency FB" pitchFamily="34" charset="0"/>
            </a:endParaRPr>
          </a:p>
          <a:p>
            <a:endParaRPr lang="it-IT" sz="1100" dirty="0" smtClean="0">
              <a:latin typeface="Agency FB" pitchFamily="34" charset="0"/>
            </a:endParaRPr>
          </a:p>
          <a:p>
            <a:r>
              <a:rPr lang="it-IT" sz="1100" dirty="0" err="1" smtClean="0">
                <a:latin typeface="Agency FB" pitchFamily="34" charset="0"/>
              </a:rPr>
              <a:t>diDISCO</a:t>
            </a:r>
            <a:endParaRPr lang="it-IT" sz="1100" dirty="0" smtClean="0">
              <a:latin typeface="Agency FB" pitchFamily="34" charset="0"/>
            </a:endParaRPr>
          </a:p>
          <a:p>
            <a:endParaRPr lang="it-IT" sz="1100" dirty="0">
              <a:latin typeface="Agency FB" pitchFamily="34" charset="0"/>
            </a:endParaRPr>
          </a:p>
          <a:p>
            <a:endParaRPr lang="it-IT" sz="1100" dirty="0" smtClean="0">
              <a:latin typeface="Agency FB" pitchFamily="34" charset="0"/>
            </a:endParaRPr>
          </a:p>
          <a:p>
            <a:endParaRPr lang="it-IT" sz="1100" dirty="0">
              <a:latin typeface="Agency FB" pitchFamily="34" charset="0"/>
            </a:endParaRPr>
          </a:p>
          <a:p>
            <a:r>
              <a:rPr lang="it-IT" sz="1100" dirty="0" err="1" smtClean="0">
                <a:latin typeface="Agency FB" pitchFamily="34" charset="0"/>
              </a:rPr>
              <a:t>mario_rossi</a:t>
            </a:r>
            <a:r>
              <a:rPr lang="it-IT" sz="1100" dirty="0">
                <a:latin typeface="Agency FB" pitchFamily="34" charset="0"/>
              </a:rPr>
              <a:t>{"capacità di </a:t>
            </a:r>
            <a:r>
              <a:rPr lang="it-IT" sz="1100" dirty="0" err="1">
                <a:latin typeface="Agency FB" pitchFamily="34" charset="0"/>
              </a:rPr>
              <a:t>insegnamento":"impartire</a:t>
            </a:r>
            <a:r>
              <a:rPr lang="it-IT" sz="1100" dirty="0">
                <a:latin typeface="Agency FB" pitchFamily="34" charset="0"/>
              </a:rPr>
              <a:t> lezioni in </a:t>
            </a:r>
            <a:r>
              <a:rPr lang="it-IT" sz="1100" dirty="0" err="1">
                <a:latin typeface="Agency FB" pitchFamily="34" charset="0"/>
              </a:rPr>
              <a:t>aula","progettare</a:t>
            </a:r>
            <a:r>
              <a:rPr lang="it-IT" sz="1100" dirty="0">
                <a:latin typeface="Agency FB" pitchFamily="34" charset="0"/>
              </a:rPr>
              <a:t> </a:t>
            </a:r>
            <a:r>
              <a:rPr lang="it-IT" sz="1100" dirty="0" err="1">
                <a:latin typeface="Agency FB" pitchFamily="34" charset="0"/>
              </a:rPr>
              <a:t>formazione":"progettare</a:t>
            </a:r>
            <a:r>
              <a:rPr lang="it-IT" sz="1100" dirty="0">
                <a:latin typeface="Agency FB" pitchFamily="34" charset="0"/>
              </a:rPr>
              <a:t> corsi o attività formative/</a:t>
            </a:r>
            <a:r>
              <a:rPr lang="it-IT" sz="1100" dirty="0" err="1">
                <a:latin typeface="Agency FB" pitchFamily="34" charset="0"/>
              </a:rPr>
              <a:t>lavorative","segreteria":"svolgere</a:t>
            </a:r>
            <a:r>
              <a:rPr lang="it-IT" sz="1100" dirty="0">
                <a:latin typeface="Agency FB" pitchFamily="34" charset="0"/>
              </a:rPr>
              <a:t> attività di segreteria"..........}</a:t>
            </a:r>
          </a:p>
        </p:txBody>
      </p:sp>
      <p:sp>
        <p:nvSpPr>
          <p:cNvPr id="4" name="Ovale 3"/>
          <p:cNvSpPr/>
          <p:nvPr/>
        </p:nvSpPr>
        <p:spPr>
          <a:xfrm>
            <a:off x="467544" y="2996952"/>
            <a:ext cx="1368152" cy="1008112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71172" y="3363809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DISCO </a:t>
            </a:r>
            <a:r>
              <a:rPr lang="it-IT" dirty="0" err="1"/>
              <a:t>t</a:t>
            </a:r>
            <a:r>
              <a:rPr lang="it-IT" dirty="0" err="1" smtClean="0"/>
              <a:t>erm</a:t>
            </a:r>
            <a:endParaRPr lang="it-IT" dirty="0"/>
          </a:p>
        </p:txBody>
      </p:sp>
      <p:sp>
        <p:nvSpPr>
          <p:cNvPr id="15" name="Ovale 14"/>
          <p:cNvSpPr/>
          <p:nvPr/>
        </p:nvSpPr>
        <p:spPr>
          <a:xfrm>
            <a:off x="2423909" y="2996951"/>
            <a:ext cx="1368152" cy="1008112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443380" y="3347119"/>
            <a:ext cx="13292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User </a:t>
            </a:r>
            <a:r>
              <a:rPr lang="it-IT" dirty="0" err="1" smtClean="0"/>
              <a:t>definition</a:t>
            </a:r>
            <a:endParaRPr lang="it-IT" dirty="0"/>
          </a:p>
        </p:txBody>
      </p:sp>
      <p:cxnSp>
        <p:nvCxnSpPr>
          <p:cNvPr id="7" name="Connettore 2 6"/>
          <p:cNvCxnSpPr/>
          <p:nvPr/>
        </p:nvCxnSpPr>
        <p:spPr>
          <a:xfrm>
            <a:off x="1331640" y="4005064"/>
            <a:ext cx="216024" cy="504056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 flipH="1">
            <a:off x="2987824" y="4030969"/>
            <a:ext cx="120161" cy="576064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e 17"/>
          <p:cNvSpPr/>
          <p:nvPr/>
        </p:nvSpPr>
        <p:spPr>
          <a:xfrm>
            <a:off x="1115616" y="4509120"/>
            <a:ext cx="115212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/>
          <p:cNvSpPr/>
          <p:nvPr/>
        </p:nvSpPr>
        <p:spPr>
          <a:xfrm>
            <a:off x="2267744" y="4509120"/>
            <a:ext cx="1152128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CasellaDiTesto 21"/>
          <p:cNvSpPr txBox="1"/>
          <p:nvPr/>
        </p:nvSpPr>
        <p:spPr>
          <a:xfrm>
            <a:off x="291608" y="6078164"/>
            <a:ext cx="7850226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/>
              <a:t>This part will provide an id for the matching process, you can search for ‘</a:t>
            </a:r>
            <a:r>
              <a:rPr lang="en-US" sz="1000" dirty="0" err="1"/>
              <a:t>schopnost</a:t>
            </a:r>
            <a:r>
              <a:rPr lang="en-US" sz="1000" dirty="0"/>
              <a:t> </a:t>
            </a:r>
            <a:r>
              <a:rPr lang="en-US" sz="1000" dirty="0" err="1"/>
              <a:t>učit</a:t>
            </a:r>
            <a:r>
              <a:rPr lang="en-US" sz="1000" dirty="0"/>
              <a:t>’ (CZ translation) and the system automatically</a:t>
            </a:r>
          </a:p>
          <a:p>
            <a:r>
              <a:rPr lang="en-US" sz="1000" dirty="0"/>
              <a:t>returns all the correspondences, in all available languages</a:t>
            </a:r>
            <a:endParaRPr lang="it-IT" sz="1000" dirty="0"/>
          </a:p>
        </p:txBody>
      </p:sp>
      <p:cxnSp>
        <p:nvCxnSpPr>
          <p:cNvPr id="26" name="Connettore 2 25"/>
          <p:cNvCxnSpPr>
            <a:endCxn id="18" idx="4"/>
          </p:cNvCxnSpPr>
          <p:nvPr/>
        </p:nvCxnSpPr>
        <p:spPr>
          <a:xfrm flipV="1">
            <a:off x="1691680" y="4941168"/>
            <a:ext cx="0" cy="1136996"/>
          </a:xfrm>
          <a:prstGeom prst="straightConnector1">
            <a:avLst/>
          </a:prstGeom>
          <a:ln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193887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subTitle" idx="1"/>
          </p:nvPr>
        </p:nvSpPr>
        <p:spPr>
          <a:xfrm>
            <a:off x="467544" y="1800053"/>
            <a:ext cx="8378100" cy="32752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spAutoFit/>
          </a:bodyPr>
          <a:lstStyle/>
          <a:p>
            <a:pPr lvl="0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it-IT" sz="1400" b="1" dirty="0" err="1" smtClean="0"/>
              <a:t>it</a:t>
            </a:r>
            <a:r>
              <a:rPr lang="it-IT" sz="1400" b="1" dirty="0" smtClean="0"/>
              <a:t> </a:t>
            </a:r>
            <a:r>
              <a:rPr lang="it-IT" sz="1400" b="1" dirty="0" err="1" smtClean="0"/>
              <a:t>works</a:t>
            </a:r>
            <a:r>
              <a:rPr lang="it-IT" sz="1400" b="1" dirty="0" smtClean="0"/>
              <a:t> </a:t>
            </a:r>
            <a:r>
              <a:rPr lang="it-IT" sz="1400" b="1" dirty="0"/>
              <a:t>(with some </a:t>
            </a:r>
            <a:r>
              <a:rPr lang="it-IT" sz="1400" b="1" dirty="0" err="1"/>
              <a:t>adjustment</a:t>
            </a:r>
            <a:r>
              <a:rPr lang="it-IT" sz="1400" b="1" dirty="0"/>
              <a:t>)!</a:t>
            </a:r>
            <a:endParaRPr lang="x-none" sz="1400" b="1" smtClean="0"/>
          </a:p>
          <a:p>
            <a:endParaRPr lang="x-none" sz="1400" b="1" smtClean="0"/>
          </a:p>
          <a:p>
            <a:endParaRPr lang="x-none" sz="1400" b="1" smtClean="0"/>
          </a:p>
          <a:p>
            <a:endParaRPr lang="x-none" sz="1400" b="1" smtClean="0"/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  <a:p>
            <a:endParaRPr lang="x-none" sz="1400" b="1"/>
          </a:p>
        </p:txBody>
      </p:sp>
      <p:sp>
        <p:nvSpPr>
          <p:cNvPr id="3" name="Ovale 2"/>
          <p:cNvSpPr/>
          <p:nvPr/>
        </p:nvSpPr>
        <p:spPr>
          <a:xfrm>
            <a:off x="1043160" y="3681422"/>
            <a:ext cx="1512616" cy="13445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/>
          <p:cNvSpPr/>
          <p:nvPr/>
        </p:nvSpPr>
        <p:spPr>
          <a:xfrm>
            <a:off x="2915368" y="3675229"/>
            <a:ext cx="1512616" cy="13445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DISCO</a:t>
            </a:r>
          </a:p>
          <a:p>
            <a:pPr algn="ctr"/>
            <a:r>
              <a:rPr lang="it-IT" dirty="0" smtClean="0"/>
              <a:t>(ESCO) </a:t>
            </a:r>
            <a:r>
              <a:rPr lang="it-IT" dirty="0" err="1" smtClean="0"/>
              <a:t>Profile</a:t>
            </a:r>
            <a:endParaRPr lang="it-IT" dirty="0"/>
          </a:p>
        </p:txBody>
      </p:sp>
      <p:sp>
        <p:nvSpPr>
          <p:cNvPr id="10" name="Ovale 9"/>
          <p:cNvSpPr/>
          <p:nvPr/>
        </p:nvSpPr>
        <p:spPr>
          <a:xfrm>
            <a:off x="4787576" y="3645024"/>
            <a:ext cx="1512616" cy="13445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DISCO</a:t>
            </a:r>
          </a:p>
          <a:p>
            <a:pPr algn="ctr"/>
            <a:r>
              <a:rPr lang="it-IT" dirty="0" smtClean="0"/>
              <a:t>(ESCO)</a:t>
            </a:r>
            <a:endParaRPr lang="it-IT" dirty="0"/>
          </a:p>
          <a:p>
            <a:pPr algn="ctr"/>
            <a:r>
              <a:rPr lang="it-IT" dirty="0" err="1" smtClean="0"/>
              <a:t>Repository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099597" y="4199807"/>
            <a:ext cx="13997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National </a:t>
            </a:r>
            <a:r>
              <a:rPr lang="it-IT" dirty="0" err="1" smtClean="0">
                <a:solidFill>
                  <a:schemeClr val="bg1"/>
                </a:solidFill>
              </a:rPr>
              <a:t>Profile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6660232" y="3647202"/>
            <a:ext cx="1512616" cy="13445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 err="1" smtClean="0"/>
              <a:t>Foreign</a:t>
            </a:r>
            <a:r>
              <a:rPr lang="it-IT" sz="1200" dirty="0" smtClean="0"/>
              <a:t> </a:t>
            </a:r>
            <a:r>
              <a:rPr lang="it-IT" sz="1200" dirty="0" err="1" smtClean="0"/>
              <a:t>Employment</a:t>
            </a:r>
            <a:r>
              <a:rPr lang="it-IT" sz="1200" dirty="0" smtClean="0"/>
              <a:t> System</a:t>
            </a:r>
          </a:p>
          <a:p>
            <a:pPr algn="ctr"/>
            <a:r>
              <a:rPr lang="it-IT" sz="1200" dirty="0" smtClean="0"/>
              <a:t>DISCO</a:t>
            </a:r>
          </a:p>
          <a:p>
            <a:pPr algn="ctr"/>
            <a:r>
              <a:rPr lang="it-IT" sz="1200" dirty="0" smtClean="0"/>
              <a:t>(ESCO)</a:t>
            </a:r>
            <a:endParaRPr lang="it-IT" sz="1200" dirty="0"/>
          </a:p>
          <a:p>
            <a:pPr algn="ctr"/>
            <a:r>
              <a:rPr lang="it-IT" sz="1200" dirty="0" err="1" smtClean="0"/>
              <a:t>Compliant</a:t>
            </a:r>
            <a:endParaRPr lang="it-IT" sz="1200" dirty="0"/>
          </a:p>
        </p:txBody>
      </p:sp>
      <p:sp>
        <p:nvSpPr>
          <p:cNvPr id="6" name="Freccia a destra 5"/>
          <p:cNvSpPr/>
          <p:nvPr/>
        </p:nvSpPr>
        <p:spPr>
          <a:xfrm>
            <a:off x="2555776" y="4199807"/>
            <a:ext cx="359592" cy="307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a destra 13"/>
          <p:cNvSpPr/>
          <p:nvPr/>
        </p:nvSpPr>
        <p:spPr>
          <a:xfrm>
            <a:off x="4427984" y="4163409"/>
            <a:ext cx="359592" cy="307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a destra 14"/>
          <p:cNvSpPr/>
          <p:nvPr/>
        </p:nvSpPr>
        <p:spPr>
          <a:xfrm>
            <a:off x="6300192" y="4165587"/>
            <a:ext cx="359592" cy="307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7" name="Gruppo 16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18" name="Rettangolo 17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3" descr="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CasellaDiTesto 23"/>
          <p:cNvSpPr txBox="1"/>
          <p:nvPr/>
        </p:nvSpPr>
        <p:spPr>
          <a:xfrm>
            <a:off x="107504" y="289290"/>
            <a:ext cx="390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And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finally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here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we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are!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6934866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/>
        </p:nvSpPr>
        <p:spPr>
          <a:xfrm>
            <a:off x="918600" y="3183965"/>
            <a:ext cx="7306800" cy="1918957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lnSpc>
                <a:spcPct val="115000"/>
              </a:lnSpc>
              <a:buNone/>
            </a:pPr>
            <a:r>
              <a:rPr lang="x-none" b="1"/>
              <a:t>Problems</a:t>
            </a:r>
            <a:r>
              <a:rPr lang="x-none" b="1" smtClean="0"/>
              <a:t>:</a:t>
            </a:r>
            <a:endParaRPr lang="it-IT" b="1" dirty="0" smtClean="0"/>
          </a:p>
          <a:p>
            <a:pPr lvl="0" rtl="0">
              <a:lnSpc>
                <a:spcPct val="115000"/>
              </a:lnSpc>
              <a:buNone/>
            </a:pPr>
            <a:endParaRPr lang="x-none" b="1"/>
          </a:p>
          <a:p>
            <a:pPr marL="457200" lvl="0" indent="-317500" rtl="0">
              <a:lnSpc>
                <a:spcPct val="115000"/>
              </a:lnSpc>
              <a:buClr>
                <a:srgbClr val="000000"/>
              </a:buClr>
              <a:buSzPct val="166666"/>
              <a:buFont typeface="Arial"/>
              <a:buChar char="•"/>
            </a:pPr>
            <a:r>
              <a:rPr lang="x-none"/>
              <a:t>The </a:t>
            </a:r>
            <a:r>
              <a:rPr lang="x-none" smtClean="0"/>
              <a:t>list </a:t>
            </a:r>
            <a:r>
              <a:rPr lang="x-none"/>
              <a:t>of competences and occupations </a:t>
            </a:r>
            <a:r>
              <a:rPr lang="it-IT" dirty="0" err="1" smtClean="0"/>
              <a:t>should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be a</a:t>
            </a:r>
            <a:r>
              <a:rPr lang="x-none" smtClean="0"/>
              <a:t> </a:t>
            </a:r>
            <a:r>
              <a:rPr lang="x-none"/>
              <a:t>static lists.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x-none" smtClean="0"/>
              <a:t>need </a:t>
            </a:r>
            <a:r>
              <a:rPr lang="x-none"/>
              <a:t>to be constantly updated in order to ensure coverage of the all possible </a:t>
            </a:r>
            <a:r>
              <a:rPr lang="x-none" smtClean="0"/>
              <a:t>competences</a:t>
            </a:r>
            <a:endParaRPr lang="it-IT" dirty="0" smtClean="0"/>
          </a:p>
          <a:p>
            <a:pPr marL="457200" lvl="0" indent="-317500">
              <a:lnSpc>
                <a:spcPct val="115000"/>
              </a:lnSpc>
              <a:buClr>
                <a:srgbClr val="000000"/>
              </a:buClr>
              <a:buSzPct val="166666"/>
              <a:buFont typeface="Arial"/>
              <a:buChar char="•"/>
            </a:pPr>
            <a:r>
              <a:rPr lang="en-US" dirty="0"/>
              <a:t>Still too highly  structured. Many words are present in DISCO inside a complete sentence and they can't be composed in other </a:t>
            </a:r>
            <a:r>
              <a:rPr lang="en-US" dirty="0" smtClean="0"/>
              <a:t>way</a:t>
            </a:r>
          </a:p>
          <a:p>
            <a:pPr marL="457200" lvl="0" indent="-317500">
              <a:lnSpc>
                <a:spcPct val="115000"/>
              </a:lnSpc>
              <a:buClr>
                <a:srgbClr val="000000"/>
              </a:buClr>
              <a:buSzPct val="166666"/>
              <a:buFont typeface="Arial"/>
              <a:buChar char="•"/>
            </a:pPr>
            <a:r>
              <a:rPr lang="it-IT" dirty="0" err="1" smtClean="0"/>
              <a:t>Need</a:t>
            </a:r>
            <a:r>
              <a:rPr lang="it-IT" dirty="0" smtClean="0"/>
              <a:t> of </a:t>
            </a:r>
            <a:r>
              <a:rPr lang="it-IT" dirty="0"/>
              <a:t>standard </a:t>
            </a:r>
            <a:r>
              <a:rPr lang="it-IT" dirty="0" err="1"/>
              <a:t>syntactic</a:t>
            </a:r>
            <a:r>
              <a:rPr lang="it-IT" dirty="0"/>
              <a:t> </a:t>
            </a:r>
            <a:r>
              <a:rPr lang="it-IT" dirty="0" err="1" smtClean="0"/>
              <a:t>rules</a:t>
            </a:r>
            <a:r>
              <a:rPr lang="it-IT" dirty="0" smtClean="0"/>
              <a:t> to express </a:t>
            </a:r>
            <a:r>
              <a:rPr lang="it-IT" dirty="0" err="1" smtClean="0"/>
              <a:t>complex</a:t>
            </a:r>
            <a:r>
              <a:rPr lang="it-IT" dirty="0" smtClean="0"/>
              <a:t> </a:t>
            </a:r>
            <a:r>
              <a:rPr lang="it-IT" dirty="0" err="1" smtClean="0"/>
              <a:t>sentences</a:t>
            </a:r>
            <a:endParaRPr lang="x-none"/>
          </a:p>
        </p:txBody>
      </p:sp>
      <p:grpSp>
        <p:nvGrpSpPr>
          <p:cNvPr id="4" name="Gruppo 3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5" name="Rettangolo 4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CasellaDiTesto 9"/>
          <p:cNvSpPr txBox="1"/>
          <p:nvPr/>
        </p:nvSpPr>
        <p:spPr>
          <a:xfrm>
            <a:off x="107504" y="289290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Which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problems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do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we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it-IT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have</a:t>
            </a:r>
            <a:r>
              <a:rPr lang="it-IT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to solve?</a:t>
            </a:r>
            <a:endParaRPr lang="it-IT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/>
        </p:nvSpPr>
        <p:spPr>
          <a:xfrm>
            <a:off x="392527" y="2133241"/>
            <a:ext cx="8027099" cy="40956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8571"/>
              <a:buFont typeface="Arial"/>
              <a:buNone/>
            </a:pPr>
            <a:r>
              <a:rPr lang="x-none" b="1">
                <a:solidFill>
                  <a:srgbClr val="333333"/>
                </a:solidFill>
              </a:rPr>
              <a:t>SAVERIO PESCUMA</a:t>
            </a:r>
          </a:p>
          <a:p>
            <a:endParaRPr lang="x-none" b="1">
              <a:solidFill>
                <a:srgbClr val="333333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8571"/>
              <a:buFont typeface="Arial"/>
              <a:buNone/>
            </a:pPr>
            <a:r>
              <a:rPr lang="x-none"/>
              <a:t>s.pescuma@isfol.it</a:t>
            </a:r>
          </a:p>
          <a:p>
            <a:endParaRPr lang="x-none"/>
          </a:p>
          <a:p>
            <a:endParaRPr lang="x-none"/>
          </a:p>
          <a:p>
            <a:pPr lvl="0" algn="ctr" rtl="0">
              <a:buClr>
                <a:srgbClr val="000000"/>
              </a:buClr>
              <a:buSzPct val="78571"/>
              <a:buFont typeface="Arial"/>
              <a:buNone/>
            </a:pPr>
            <a:r>
              <a:rPr lang="x-none"/>
              <a:t>Thank you for your attention!</a:t>
            </a:r>
          </a:p>
        </p:txBody>
      </p:sp>
      <p:grpSp>
        <p:nvGrpSpPr>
          <p:cNvPr id="5" name="Gruppo 4"/>
          <p:cNvGrpSpPr/>
          <p:nvPr/>
        </p:nvGrpSpPr>
        <p:grpSpPr>
          <a:xfrm>
            <a:off x="0" y="0"/>
            <a:ext cx="9144000" cy="1844824"/>
            <a:chOff x="0" y="0"/>
            <a:chExt cx="9144000" cy="1844824"/>
          </a:xfrm>
        </p:grpSpPr>
        <p:sp>
          <p:nvSpPr>
            <p:cNvPr id="6" name="Rettangolo 5"/>
            <p:cNvSpPr/>
            <p:nvPr/>
          </p:nvSpPr>
          <p:spPr>
            <a:xfrm>
              <a:off x="0" y="0"/>
              <a:ext cx="9144000" cy="1844824"/>
            </a:xfrm>
            <a:prstGeom prst="rect">
              <a:avLst/>
            </a:prstGeom>
            <a:gradFill flip="none" rotWithShape="1">
              <a:gsLst>
                <a:gs pos="0">
                  <a:srgbClr val="000082"/>
                </a:gs>
                <a:gs pos="100000">
                  <a:srgbClr val="FFFFFF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340768"/>
              <a:ext cx="511274" cy="28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 descr="Mostra immagine a dimensione intera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40768"/>
              <a:ext cx="777244" cy="282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log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4352" y="1268760"/>
              <a:ext cx="369936" cy="38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0676" y="1303634"/>
              <a:ext cx="895540" cy="32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Custom 439">
      <a:dk1>
        <a:srgbClr val="000000"/>
      </a:dk1>
      <a:lt1>
        <a:srgbClr val="FFFFFF"/>
      </a:lt1>
      <a:dk2>
        <a:srgbClr val="5C6E95"/>
      </a:dk2>
      <a:lt2>
        <a:srgbClr val="ACB4C2"/>
      </a:lt2>
      <a:accent1>
        <a:srgbClr val="667E50"/>
      </a:accent1>
      <a:accent2>
        <a:srgbClr val="CFBF73"/>
      </a:accent2>
      <a:accent3>
        <a:srgbClr val="8C7C82"/>
      </a:accent3>
      <a:accent4>
        <a:srgbClr val="9ABF87"/>
      </a:accent4>
      <a:accent5>
        <a:srgbClr val="CF9462"/>
      </a:accent5>
      <a:accent6>
        <a:srgbClr val="A25642"/>
      </a:accent6>
      <a:hlink>
        <a:srgbClr val="5173A5"/>
      </a:hlink>
      <a:folHlink>
        <a:srgbClr val="6872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nul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876</Words>
  <Application>Microsoft Office PowerPoint</Application>
  <PresentationFormat>Presentazione su schermo (4:3)</PresentationFormat>
  <Paragraphs>130</Paragraphs>
  <Slides>14</Slides>
  <Notes>14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7" baseType="lpstr">
      <vt:lpstr/>
      <vt:lpstr/>
      <vt:lpstr>Foglio di lavoro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Pescuma Saverio</dc:creator>
  <cp:lastModifiedBy>Falzacappa Gabriella</cp:lastModifiedBy>
  <cp:revision>29</cp:revision>
  <cp:lastPrinted>2012-10-16T09:23:45Z</cp:lastPrinted>
  <dcterms:modified xsi:type="dcterms:W3CDTF">2012-10-16T09:25:31Z</dcterms:modified>
</cp:coreProperties>
</file>