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7" r:id="rId2"/>
    <p:sldId id="268" r:id="rId3"/>
    <p:sldId id="262" r:id="rId4"/>
    <p:sldId id="269" r:id="rId5"/>
    <p:sldId id="263" r:id="rId6"/>
    <p:sldId id="261" r:id="rId7"/>
    <p:sldId id="259" r:id="rId8"/>
    <p:sldId id="265" r:id="rId9"/>
    <p:sldId id="266" r:id="rId10"/>
    <p:sldId id="267" r:id="rId11"/>
    <p:sldId id="260" r:id="rId12"/>
    <p:sldId id="264" r:id="rId13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Stile medio 3 - Colore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ile medio 2 - Color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5BE263C-DBD7-4A20-BB59-AAB30ACAA65A}" styleName="Stile medio 3 - Color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660B408-B3CF-4A94-85FC-2B1E0A45F4A2}" styleName="Stile scuro 2 - Colore 1/Color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509" autoAdjust="0"/>
  </p:normalViewPr>
  <p:slideViewPr>
    <p:cSldViewPr>
      <p:cViewPr varScale="1">
        <p:scale>
          <a:sx n="97" d="100"/>
          <a:sy n="97" d="100"/>
        </p:scale>
        <p:origin x="-139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2E07D7-D23D-45AC-A7EC-B6CD44ECC835}" type="datetimeFigureOut">
              <a:rPr lang="it-IT" smtClean="0"/>
              <a:t>09/12/2013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827039-2374-42E4-B6B8-3089168C785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371470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1" name="Segnaposto not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 dirty="0" smtClean="0"/>
          </a:p>
        </p:txBody>
      </p:sp>
      <p:sp>
        <p:nvSpPr>
          <p:cNvPr id="22532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4238" eaLnBrk="0" hangingPunct="0"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884238" eaLnBrk="0" hangingPunct="0"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884238" eaLnBrk="0" hangingPunct="0"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884238" eaLnBrk="0" hangingPunct="0"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884238" eaLnBrk="0" hangingPunct="0"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88423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88423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88423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88423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BA3451DA-A4E5-4C0F-AEAD-2040CC11CC63}" type="slidenum">
              <a:rPr lang="it-IT" altLang="it-IT" sz="1200" b="0">
                <a:solidFill>
                  <a:prstClr val="black"/>
                </a:solidFill>
              </a:rPr>
              <a:pPr eaLnBrk="1" hangingPunct="1"/>
              <a:t>1</a:t>
            </a:fld>
            <a:endParaRPr lang="it-IT" altLang="it-IT" sz="1200" b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Il</a:t>
            </a:r>
            <a:r>
              <a:rPr lang="it-IT" baseline="0" dirty="0" smtClean="0"/>
              <a:t> 70% degli ambiti territoriali rispondenti attuano servizi ed interventi di emergenza sociale e circa il 60% eroga sussidi economici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827039-2374-42E4-B6B8-3089168C7853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587050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827039-2374-42E4-B6B8-3089168C7853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68296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Esistono 7 modelli</a:t>
            </a:r>
            <a:r>
              <a:rPr lang="it-IT" baseline="0" dirty="0" smtClean="0"/>
              <a:t> di welfare con caratteristiche molto diverse tra loro. Nel nostro caso le città meridionali si caratterizzano per carenza di attori pubblici e terzo settore, scarsa diffusione di servizi sia tradizionali che innovativi ed un contesto sociale problematico, poco coese e con alti rischi.</a:t>
            </a:r>
          </a:p>
          <a:p>
            <a:r>
              <a:rPr lang="it-IT" baseline="0" dirty="0" smtClean="0"/>
              <a:t>Al contrario le tre città del centro nord sono caratterizzate da un’offerta ampia e diffusa di servizi, con attenzione al loro sviluppo. C’è un forte mix di attori pubblici e privati che hanno un ruolo centrale. Vi è una discreta coesione sociale ed i rischi sono contenuti. 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827039-2374-42E4-B6B8-3089168C7853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653597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L’assistenza tecnica comprende:</a:t>
            </a:r>
          </a:p>
          <a:p>
            <a:r>
              <a:rPr lang="it-IT" dirty="0" smtClean="0"/>
              <a:t>Corsi di formazione per operatori</a:t>
            </a:r>
          </a:p>
          <a:p>
            <a:r>
              <a:rPr lang="it-IT" dirty="0" smtClean="0"/>
              <a:t>Messa a disposizione di esperti</a:t>
            </a:r>
          </a:p>
          <a:p>
            <a:r>
              <a:rPr lang="it-IT" dirty="0" smtClean="0"/>
              <a:t>Seminari/workshop</a:t>
            </a:r>
          </a:p>
          <a:p>
            <a:r>
              <a:rPr lang="it-IT" dirty="0" smtClean="0"/>
              <a:t>Materiali informativi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827039-2374-42E4-B6B8-3089168C7853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938028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Le modalità utilizzate per coinvolgere i vari livelli istituzionali alla stesura del</a:t>
            </a:r>
            <a:r>
              <a:rPr lang="it-IT" baseline="0" dirty="0" smtClean="0"/>
              <a:t> piano sono prevalentemente tavoli tematici  e di concertazione </a:t>
            </a:r>
            <a:r>
              <a:rPr lang="it-IT" baseline="0" dirty="0" err="1" smtClean="0"/>
              <a:t>interistituzionale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827039-2374-42E4-B6B8-3089168C7853}" type="slidenum">
              <a:rPr lang="it-IT" smtClean="0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397782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Le</a:t>
            </a:r>
            <a:r>
              <a:rPr lang="it-IT" baseline="0" dirty="0" smtClean="0"/>
              <a:t> popolazioni più numerose sono presenti negli ambiti di Napoli e Palermo</a:t>
            </a:r>
          </a:p>
          <a:p>
            <a:r>
              <a:rPr lang="it-IT" baseline="0" dirty="0" smtClean="0"/>
              <a:t>Napoli e Bari non hanno firmato un accordo di programma</a:t>
            </a:r>
          </a:p>
          <a:p>
            <a:r>
              <a:rPr lang="it-IT" baseline="0" dirty="0" smtClean="0"/>
              <a:t>Solo Bari ha utilizzato la conferenza dei servizi</a:t>
            </a:r>
          </a:p>
          <a:p>
            <a:r>
              <a:rPr lang="it-IT" baseline="0" dirty="0" smtClean="0"/>
              <a:t>Diffuso è l’uso del protocollo d’intesa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827039-2374-42E4-B6B8-3089168C7853}" type="slidenum">
              <a:rPr lang="it-IT" smtClean="0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21986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Verona, Palermo, Bari, Napoli, Firenze, Bologna  prevedono nella loro programmazione sussidi economici interventi di emergenza sociale</a:t>
            </a:r>
          </a:p>
          <a:p>
            <a:r>
              <a:rPr lang="it-IT" dirty="0" smtClean="0"/>
              <a:t>Catania prevede solo interventi emergenza sociale</a:t>
            </a:r>
          </a:p>
          <a:p>
            <a:r>
              <a:rPr lang="it-IT" dirty="0" smtClean="0"/>
              <a:t>Eccetto Verona e Bologna, per la povertà ed esclusione sociale tutte le città superano</a:t>
            </a:r>
            <a:r>
              <a:rPr lang="it-IT" baseline="0" dirty="0" smtClean="0"/>
              <a:t> la media nazionale del 7%</a:t>
            </a:r>
            <a:endParaRPr lang="it-IT" dirty="0" smtClean="0"/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827039-2374-42E4-B6B8-3089168C7853}" type="slidenum">
              <a:rPr lang="it-IT" smtClean="0"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945574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8835B8-12C3-4307-84FE-906B1EE395A4}" type="slidenum">
              <a:rPr lang="it-IT">
                <a:solidFill>
                  <a:srgbClr val="000000"/>
                </a:solidFill>
              </a:rPr>
              <a:pPr>
                <a:defRPr/>
              </a:pPr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89092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D5E794-36FF-4E8A-BE1C-29750160CA3F}" type="slidenum">
              <a:rPr lang="it-IT">
                <a:solidFill>
                  <a:srgbClr val="000000"/>
                </a:solidFill>
              </a:rPr>
              <a:pPr>
                <a:defRPr/>
              </a:pPr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10102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EB061B-655C-4136-A14B-D86D723171F8}" type="slidenum">
              <a:rPr lang="it-IT">
                <a:solidFill>
                  <a:srgbClr val="000000"/>
                </a:solidFill>
              </a:rPr>
              <a:pPr>
                <a:defRPr/>
              </a:pPr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13954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DAE743-B4BF-4413-8EA5-1C1D14586856}" type="slidenum">
              <a:rPr lang="it-IT">
                <a:solidFill>
                  <a:srgbClr val="000000"/>
                </a:solidFill>
              </a:rPr>
              <a:pPr>
                <a:defRPr/>
              </a:pPr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89687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1FB57B-1413-4441-8D6B-04210A04CAE6}" type="slidenum">
              <a:rPr lang="it-IT">
                <a:solidFill>
                  <a:srgbClr val="000000"/>
                </a:solidFill>
              </a:rPr>
              <a:pPr>
                <a:defRPr/>
              </a:pPr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1157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3A0D40-3FA3-40E6-9D9A-75C06CDBBE34}" type="slidenum">
              <a:rPr lang="it-IT">
                <a:solidFill>
                  <a:srgbClr val="000000"/>
                </a:solidFill>
              </a:rPr>
              <a:pPr>
                <a:defRPr/>
              </a:pPr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11793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F4BEA1-07FE-4ABE-BEF6-9DF29A960676}" type="slidenum">
              <a:rPr lang="it-IT">
                <a:solidFill>
                  <a:srgbClr val="000000"/>
                </a:solidFill>
              </a:rPr>
              <a:pPr>
                <a:defRPr/>
              </a:pPr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07424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CFFBBF-5E91-410D-85D3-78669BD24D11}" type="slidenum">
              <a:rPr lang="it-IT">
                <a:solidFill>
                  <a:srgbClr val="000000"/>
                </a:solidFill>
              </a:rPr>
              <a:pPr>
                <a:defRPr/>
              </a:pPr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1898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EEA11E-0F2C-4401-9F50-9C74F5DFB561}" type="slidenum">
              <a:rPr lang="it-IT">
                <a:solidFill>
                  <a:srgbClr val="000000"/>
                </a:solidFill>
              </a:rPr>
              <a:pPr>
                <a:defRPr/>
              </a:pPr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82139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468AF5-8297-41C6-A35C-CC02D0EDE376}" type="slidenum">
              <a:rPr lang="it-IT">
                <a:solidFill>
                  <a:srgbClr val="000000"/>
                </a:solidFill>
              </a:rPr>
              <a:pPr>
                <a:defRPr/>
              </a:pPr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2536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7BD379-B2F8-426C-BC12-211F4D51D0C8}" type="slidenum">
              <a:rPr lang="it-IT">
                <a:solidFill>
                  <a:srgbClr val="000000"/>
                </a:solidFill>
              </a:rPr>
              <a:pPr>
                <a:defRPr/>
              </a:pPr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34246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olo, test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AA8FD2-2F6D-4881-A0E6-493E72FB88D1}" type="slidenum">
              <a:rPr lang="it-IT">
                <a:solidFill>
                  <a:srgbClr val="000000"/>
                </a:solidFill>
              </a:rPr>
              <a:pPr>
                <a:defRPr/>
              </a:pPr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10721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olo e tabe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abella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it-IT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6A012D-0F5A-44F7-924F-DFD1DC531901}" type="slidenum">
              <a:rPr lang="it-IT">
                <a:solidFill>
                  <a:srgbClr val="000000"/>
                </a:solidFill>
              </a:rPr>
              <a:pPr>
                <a:defRPr/>
              </a:pPr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15237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C192B9-DC24-495D-BACE-0422B47CEA23}" type="slidenum">
              <a:rPr lang="it-IT">
                <a:solidFill>
                  <a:srgbClr val="000000"/>
                </a:solidFill>
              </a:rPr>
              <a:pPr>
                <a:defRPr/>
              </a:pPr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15923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128588"/>
            <a:ext cx="8223250" cy="1433512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F7D3D0-3FB1-4D37-A952-015331591843}" type="slidenum">
              <a:rPr lang="it-IT">
                <a:solidFill>
                  <a:srgbClr val="000000"/>
                </a:solidFill>
              </a:rPr>
              <a:pPr>
                <a:defRPr/>
              </a:pPr>
              <a:t>‹N›</a:t>
            </a:fld>
            <a:endParaRPr 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6418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lo stile del titolo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  <a:p>
            <a:pPr lvl="3"/>
            <a:r>
              <a:rPr lang="it-IT" altLang="it-IT" smtClean="0"/>
              <a:t>Quarto livello</a:t>
            </a:r>
          </a:p>
          <a:p>
            <a:pPr lvl="4"/>
            <a:r>
              <a:rPr lang="it-IT" altLang="it-IT" smtClean="0"/>
              <a:t>Quinto livello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it-IT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it-IT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EADB733-A10A-4229-A0FA-706C351E77C5}" type="slidenum">
              <a:rPr lang="it-IT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‹N›</a:t>
            </a:fld>
            <a:endParaRPr lang="it-IT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3653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"/>
          <p:cNvSpPr>
            <a:spLocks noChangeArrowheads="1"/>
          </p:cNvSpPr>
          <p:nvPr/>
        </p:nvSpPr>
        <p:spPr bwMode="auto">
          <a:xfrm>
            <a:off x="387350" y="5368429"/>
            <a:ext cx="345370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altLang="it-IT" sz="1400" b="0" dirty="0" err="1" smtClean="0">
                <a:solidFill>
                  <a:srgbClr val="FF6600"/>
                </a:solidFill>
                <a:latin typeface="Arial Black" pitchFamily="34" charset="0"/>
              </a:rPr>
              <a:t>Dipartmento</a:t>
            </a:r>
            <a:r>
              <a:rPr lang="en-GB" altLang="it-IT" sz="1400" b="0" dirty="0" smtClean="0">
                <a:solidFill>
                  <a:srgbClr val="FF6600"/>
                </a:solidFill>
                <a:latin typeface="Arial Black" pitchFamily="34" charset="0"/>
              </a:rPr>
              <a:t> </a:t>
            </a:r>
            <a:r>
              <a:rPr lang="en-GB" altLang="it-IT" sz="1400" b="0" dirty="0" err="1" smtClean="0">
                <a:solidFill>
                  <a:srgbClr val="FF6600"/>
                </a:solidFill>
                <a:latin typeface="Arial Black" pitchFamily="34" charset="0"/>
              </a:rPr>
              <a:t>Mercato</a:t>
            </a:r>
            <a:r>
              <a:rPr lang="en-GB" altLang="it-IT" sz="1400" b="0" dirty="0" smtClean="0">
                <a:solidFill>
                  <a:srgbClr val="FF6600"/>
                </a:solidFill>
                <a:latin typeface="Arial Black" pitchFamily="34" charset="0"/>
              </a:rPr>
              <a:t> del </a:t>
            </a:r>
            <a:r>
              <a:rPr lang="en-GB" altLang="it-IT" sz="1400" b="0" dirty="0" err="1" smtClean="0">
                <a:solidFill>
                  <a:srgbClr val="FF6600"/>
                </a:solidFill>
                <a:latin typeface="Arial Black" pitchFamily="34" charset="0"/>
              </a:rPr>
              <a:t>Lavoro</a:t>
            </a:r>
            <a:r>
              <a:rPr lang="en-GB" altLang="it-IT" sz="1400" b="0" dirty="0" smtClean="0">
                <a:solidFill>
                  <a:srgbClr val="FF6600"/>
                </a:solidFill>
                <a:latin typeface="Arial Black" pitchFamily="34" charset="0"/>
              </a:rPr>
              <a:t>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altLang="it-IT" sz="1400" b="0" dirty="0" smtClean="0">
                <a:solidFill>
                  <a:srgbClr val="FF6600"/>
                </a:solidFill>
                <a:latin typeface="Arial Black" pitchFamily="34" charset="0"/>
              </a:rPr>
              <a:t>e </a:t>
            </a:r>
            <a:r>
              <a:rPr lang="en-GB" altLang="it-IT" sz="1400" b="0" dirty="0" err="1" smtClean="0">
                <a:solidFill>
                  <a:srgbClr val="FF6600"/>
                </a:solidFill>
                <a:latin typeface="Arial Black" pitchFamily="34" charset="0"/>
              </a:rPr>
              <a:t>Politiche</a:t>
            </a:r>
            <a:r>
              <a:rPr lang="en-GB" altLang="it-IT" sz="1400" b="0" dirty="0" smtClean="0">
                <a:solidFill>
                  <a:srgbClr val="FF6600"/>
                </a:solidFill>
                <a:latin typeface="Arial Black" pitchFamily="34" charset="0"/>
              </a:rPr>
              <a:t>  </a:t>
            </a:r>
            <a:r>
              <a:rPr lang="en-GB" altLang="it-IT" sz="1400" b="0" dirty="0" err="1" smtClean="0">
                <a:solidFill>
                  <a:srgbClr val="FF6600"/>
                </a:solidFill>
                <a:latin typeface="Arial Black" pitchFamily="34" charset="0"/>
              </a:rPr>
              <a:t>Sociali</a:t>
            </a:r>
            <a:r>
              <a:rPr lang="en-GB" altLang="it-IT" sz="1400" b="0" dirty="0">
                <a:solidFill>
                  <a:srgbClr val="FF6600"/>
                </a:solidFill>
                <a:latin typeface="Arial Black" pitchFamily="34" charset="0"/>
              </a:rPr>
              <a:t/>
            </a:r>
            <a:br>
              <a:rPr lang="en-GB" altLang="it-IT" sz="1400" b="0" dirty="0">
                <a:solidFill>
                  <a:srgbClr val="FF6600"/>
                </a:solidFill>
                <a:latin typeface="Arial Black" pitchFamily="34" charset="0"/>
              </a:rPr>
            </a:br>
            <a:r>
              <a:rPr lang="en-GB" altLang="it-IT" sz="1400" b="0" dirty="0" err="1" smtClean="0">
                <a:solidFill>
                  <a:srgbClr val="FF6600"/>
                </a:solidFill>
                <a:latin typeface="Arial Black" pitchFamily="34" charset="0"/>
              </a:rPr>
              <a:t>Struttura</a:t>
            </a:r>
            <a:r>
              <a:rPr lang="en-GB" altLang="it-IT" sz="1400" b="0" dirty="0" smtClean="0">
                <a:solidFill>
                  <a:srgbClr val="FF6600"/>
                </a:solidFill>
                <a:latin typeface="Arial Black" pitchFamily="34" charset="0"/>
              </a:rPr>
              <a:t> </a:t>
            </a:r>
            <a:r>
              <a:rPr lang="en-GB" altLang="it-IT" sz="1400" b="0" dirty="0" err="1" smtClean="0">
                <a:solidFill>
                  <a:srgbClr val="FF6600"/>
                </a:solidFill>
                <a:latin typeface="Arial Black" pitchFamily="34" charset="0"/>
              </a:rPr>
              <a:t>Inclusione</a:t>
            </a:r>
            <a:r>
              <a:rPr lang="en-GB" altLang="it-IT" sz="1400" b="0" dirty="0" smtClean="0">
                <a:solidFill>
                  <a:srgbClr val="FF6600"/>
                </a:solidFill>
                <a:latin typeface="Arial Black" pitchFamily="34" charset="0"/>
              </a:rPr>
              <a:t> </a:t>
            </a:r>
            <a:r>
              <a:rPr lang="en-GB" altLang="it-IT" sz="1400" b="0" dirty="0" err="1" smtClean="0">
                <a:solidFill>
                  <a:srgbClr val="FF6600"/>
                </a:solidFill>
                <a:latin typeface="Arial Black" pitchFamily="34" charset="0"/>
              </a:rPr>
              <a:t>Sociale</a:t>
            </a:r>
            <a:endParaRPr lang="en-GB" altLang="it-IT" sz="1400" b="0" dirty="0">
              <a:solidFill>
                <a:srgbClr val="FF6600"/>
              </a:solidFill>
              <a:latin typeface="Arial Black" pitchFamily="34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GB" altLang="it-IT" sz="1200" dirty="0" smtClean="0">
                <a:solidFill>
                  <a:srgbClr val="FF6600"/>
                </a:solidFill>
              </a:rPr>
              <a:t>Roma, </a:t>
            </a:r>
            <a:r>
              <a:rPr lang="en-GB" altLang="it-IT" sz="1200" dirty="0" err="1">
                <a:solidFill>
                  <a:srgbClr val="FF6600"/>
                </a:solidFill>
              </a:rPr>
              <a:t>Corso</a:t>
            </a:r>
            <a:r>
              <a:rPr lang="en-GB" altLang="it-IT" sz="1200" dirty="0">
                <a:solidFill>
                  <a:srgbClr val="FF6600"/>
                </a:solidFill>
              </a:rPr>
              <a:t> Italia 33</a:t>
            </a:r>
            <a:endParaRPr lang="it-IT" altLang="it-IT" sz="1200" dirty="0">
              <a:solidFill>
                <a:srgbClr val="FF6600"/>
              </a:solidFill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3419872" y="2492896"/>
            <a:ext cx="5392688" cy="2664296"/>
          </a:xfrm>
        </p:spPr>
        <p:txBody>
          <a:bodyPr/>
          <a:lstStyle/>
          <a:p>
            <a:r>
              <a:rPr lang="it-IT" sz="2400" kern="1200" dirty="0">
                <a:solidFill>
                  <a:srgbClr val="FF6600"/>
                </a:solidFill>
                <a:latin typeface="Arial Rounded MT Bold" pitchFamily="34" charset="0"/>
                <a:cs typeface="Arial" pitchFamily="34" charset="0"/>
              </a:rPr>
              <a:t>Il monitoraggio </a:t>
            </a:r>
            <a:r>
              <a:rPr lang="it-IT" sz="2400" kern="1200" dirty="0" smtClean="0">
                <a:solidFill>
                  <a:srgbClr val="FF6600"/>
                </a:solidFill>
                <a:latin typeface="Arial Rounded MT Bold" pitchFamily="34" charset="0"/>
                <a:cs typeface="Arial" pitchFamily="34" charset="0"/>
              </a:rPr>
              <a:t>dei </a:t>
            </a:r>
            <a:r>
              <a:rPr lang="it-IT" sz="2400" kern="1200" dirty="0" err="1" smtClean="0">
                <a:solidFill>
                  <a:srgbClr val="FF6600"/>
                </a:solidFill>
                <a:latin typeface="Arial Rounded MT Bold" pitchFamily="34" charset="0"/>
                <a:cs typeface="Arial" pitchFamily="34" charset="0"/>
              </a:rPr>
              <a:t>PSdZ</a:t>
            </a:r>
            <a:r>
              <a:rPr lang="it-IT" sz="2400" kern="1200" dirty="0" smtClean="0">
                <a:solidFill>
                  <a:srgbClr val="FF6600"/>
                </a:solidFill>
                <a:latin typeface="Arial Rounded MT Bold" pitchFamily="34" charset="0"/>
                <a:cs typeface="Arial" pitchFamily="34" charset="0"/>
              </a:rPr>
              <a:t>  nei comuni oggetto della sperimentazione della nuova social card</a:t>
            </a:r>
          </a:p>
          <a:p>
            <a:endParaRPr lang="it-IT" sz="2400" kern="1200" dirty="0" smtClean="0">
              <a:solidFill>
                <a:srgbClr val="FF6600"/>
              </a:solidFill>
              <a:latin typeface="Arial Rounded MT Bold" pitchFamily="34" charset="0"/>
              <a:cs typeface="Arial" pitchFamily="34" charset="0"/>
            </a:endParaRPr>
          </a:p>
          <a:p>
            <a:r>
              <a:rPr lang="it-IT" sz="1800" i="1" kern="1200" dirty="0" smtClean="0">
                <a:solidFill>
                  <a:srgbClr val="FF6600"/>
                </a:solidFill>
                <a:latin typeface="Arial Rounded MT Bold" pitchFamily="34" charset="0"/>
                <a:cs typeface="Arial" pitchFamily="34" charset="0"/>
              </a:rPr>
              <a:t>Simona Tenaglia </a:t>
            </a:r>
          </a:p>
          <a:p>
            <a:endParaRPr lang="it-IT" sz="2400" kern="1200" dirty="0">
              <a:solidFill>
                <a:srgbClr val="FF6600"/>
              </a:solidFill>
              <a:latin typeface="Arial Rounded MT Bold" pitchFamily="34" charset="0"/>
              <a:cs typeface="Arial" pitchFamily="34" charset="0"/>
            </a:endParaRPr>
          </a:p>
        </p:txBody>
      </p:sp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321" y="332656"/>
            <a:ext cx="970319" cy="86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332656"/>
            <a:ext cx="1219200" cy="7130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378940"/>
            <a:ext cx="1533525" cy="666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52626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sz="1800" dirty="0"/>
              <a:t>Perché un approfondimento sui comuni che sperimentano la nuova social </a:t>
            </a:r>
            <a:r>
              <a:rPr lang="it-IT" sz="1800" dirty="0" smtClean="0"/>
              <a:t>card:</a:t>
            </a:r>
          </a:p>
          <a:p>
            <a:pPr marL="0" indent="0">
              <a:buNone/>
            </a:pPr>
            <a:endParaRPr lang="it-IT" sz="1800" dirty="0" smtClean="0"/>
          </a:p>
          <a:p>
            <a:pPr algn="just">
              <a:buFont typeface="Wingdings" panose="05000000000000000000" pitchFamily="2" charset="2"/>
              <a:buChar char="ü"/>
            </a:pPr>
            <a:r>
              <a:rPr lang="it-IT" sz="1800" dirty="0" smtClean="0"/>
              <a:t>Il 70% degli ambiti rispondenti al monitoraggio hanno programmato </a:t>
            </a:r>
            <a:r>
              <a:rPr lang="it-IT" sz="1800" dirty="0" smtClean="0"/>
              <a:t>nei </a:t>
            </a:r>
            <a:r>
              <a:rPr lang="it-IT" sz="1800" dirty="0" smtClean="0"/>
              <a:t>loro </a:t>
            </a:r>
          </a:p>
          <a:p>
            <a:pPr marL="0" indent="0" algn="just">
              <a:buNone/>
            </a:pPr>
            <a:r>
              <a:rPr lang="it-IT" sz="1800" dirty="0"/>
              <a:t> </a:t>
            </a:r>
            <a:r>
              <a:rPr lang="it-IT" sz="1800" dirty="0" smtClean="0"/>
              <a:t>      </a:t>
            </a:r>
            <a:r>
              <a:rPr lang="it-IT" sz="1800" dirty="0" err="1" smtClean="0"/>
              <a:t>PSdZ</a:t>
            </a:r>
            <a:r>
              <a:rPr lang="it-IT" sz="1800" dirty="0" smtClean="0"/>
              <a:t> </a:t>
            </a:r>
            <a:r>
              <a:rPr lang="it-IT" sz="1800" i="1" dirty="0" smtClean="0"/>
              <a:t>servizi ed interventi di emergenza sociale </a:t>
            </a:r>
            <a:r>
              <a:rPr lang="it-IT" sz="1800" dirty="0" smtClean="0"/>
              <a:t>e circa il 60% </a:t>
            </a:r>
            <a:r>
              <a:rPr lang="it-IT" sz="1800" smtClean="0"/>
              <a:t>prevede </a:t>
            </a:r>
            <a:r>
              <a:rPr lang="it-IT" sz="1800" smtClean="0"/>
              <a:t>di</a:t>
            </a:r>
            <a:br>
              <a:rPr lang="it-IT" sz="1800" smtClean="0"/>
            </a:br>
            <a:r>
              <a:rPr lang="it-IT" sz="1800" smtClean="0"/>
              <a:t>       erogare </a:t>
            </a:r>
            <a:r>
              <a:rPr lang="it-IT" sz="1800" i="1" dirty="0" smtClean="0"/>
              <a:t>sussidi economici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it-IT" sz="1800" dirty="0" smtClean="0"/>
              <a:t>La nuova social card , in quanto strumento per la lotta alla povertà ed all’esclusione, rientrerà tra i servizi erogati 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it-IT" sz="1800" dirty="0" smtClean="0"/>
              <a:t>Dalla sperimentazione, se ci sarà la volontà politica, si potrà arrivare ad una misura universale (Sostegno </a:t>
            </a:r>
            <a:r>
              <a:rPr lang="it-IT" sz="1800" dirty="0"/>
              <a:t>all’Inclusione Attiva </a:t>
            </a:r>
            <a:r>
              <a:rPr lang="it-IT" sz="1800" dirty="0" smtClean="0"/>
              <a:t>, SIA</a:t>
            </a:r>
            <a:r>
              <a:rPr lang="it-IT" sz="1800" dirty="0"/>
              <a:t>) </a:t>
            </a:r>
            <a:endParaRPr lang="it-IT" sz="1800" dirty="0" smtClean="0"/>
          </a:p>
          <a:p>
            <a:pPr algn="just">
              <a:buFont typeface="Wingdings" panose="05000000000000000000" pitchFamily="2" charset="2"/>
              <a:buChar char="ü"/>
            </a:pPr>
            <a:r>
              <a:rPr lang="it-IT" sz="1800" dirty="0" smtClean="0"/>
              <a:t>E’ stata suggerita una valutazione sull’implementazione del Reddito d’Inclusione Sociale in una sessantina di Ambiti territoriali sentinella</a:t>
            </a:r>
          </a:p>
          <a:p>
            <a:pPr>
              <a:buFont typeface="Wingdings" panose="05000000000000000000" pitchFamily="2" charset="2"/>
              <a:buChar char="ü"/>
            </a:pPr>
            <a:endParaRPr lang="it-IT" sz="1800" dirty="0"/>
          </a:p>
        </p:txBody>
      </p:sp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it-IT" sz="2800" dirty="0" smtClean="0"/>
              <a:t>Un approfondimento</a:t>
            </a:r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val="2175779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2800" dirty="0" smtClean="0"/>
              <a:t>La Nuova Social </a:t>
            </a:r>
            <a:r>
              <a:rPr lang="it-IT" sz="2800" dirty="0"/>
              <a:t>C</a:t>
            </a:r>
            <a:r>
              <a:rPr lang="it-IT" sz="2800" dirty="0" smtClean="0"/>
              <a:t>ard</a:t>
            </a:r>
            <a:endParaRPr lang="it-IT" sz="2800" dirty="0"/>
          </a:p>
        </p:txBody>
      </p:sp>
      <p:sp>
        <p:nvSpPr>
          <p:cNvPr id="5" name="Segnaposto contenuto 4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525963"/>
          </a:xfrm>
        </p:spPr>
        <p:txBody>
          <a:bodyPr/>
          <a:lstStyle/>
          <a:p>
            <a:pPr algn="just"/>
            <a:r>
              <a:rPr lang="it-IT" sz="1800" dirty="0" smtClean="0"/>
              <a:t>Il Decreto legge del 9 febbraio 2012, n.5 convertito dalla legge del 4 aprile 2012, n. 35 </a:t>
            </a:r>
            <a:r>
              <a:rPr lang="it-IT" sz="1800" i="1" dirty="0" smtClean="0">
                <a:solidFill>
                  <a:srgbClr val="FF0000"/>
                </a:solidFill>
              </a:rPr>
              <a:t>introduce la Nuova Social  Card</a:t>
            </a:r>
            <a:r>
              <a:rPr lang="it-IT" sz="1800" dirty="0" smtClean="0"/>
              <a:t>. </a:t>
            </a:r>
          </a:p>
          <a:p>
            <a:pPr algn="just"/>
            <a:r>
              <a:rPr lang="it-IT" sz="1800" dirty="0" smtClean="0"/>
              <a:t>La Legge n. 35 del 2012 </a:t>
            </a:r>
            <a:r>
              <a:rPr lang="it-IT" sz="1800" dirty="0"/>
              <a:t>rinvia </a:t>
            </a:r>
            <a:r>
              <a:rPr lang="it-IT" sz="1800" dirty="0" smtClean="0"/>
              <a:t>al </a:t>
            </a:r>
            <a:r>
              <a:rPr lang="it-IT" sz="1800" dirty="0"/>
              <a:t>decreto del 10 gennaio 2013 (Attuazione della sperimentazione della nuova carta </a:t>
            </a:r>
            <a:r>
              <a:rPr lang="it-IT" sz="1800" dirty="0" smtClean="0"/>
              <a:t>acquisti) del Ministro </a:t>
            </a:r>
            <a:r>
              <a:rPr lang="it-IT" sz="1800" dirty="0"/>
              <a:t>del Lavoro e delle Politiche sociali, di concerto con il ministro dell’Economia e delle Finanze, per la </a:t>
            </a:r>
            <a:r>
              <a:rPr lang="it-IT" sz="1800" dirty="0">
                <a:solidFill>
                  <a:srgbClr val="FF0000"/>
                </a:solidFill>
              </a:rPr>
              <a:t>definizione delle modalità attuative</a:t>
            </a:r>
            <a:r>
              <a:rPr lang="it-IT" sz="1800" dirty="0"/>
              <a:t>. </a:t>
            </a:r>
            <a:endParaRPr lang="it-IT" sz="1800" dirty="0" smtClean="0"/>
          </a:p>
          <a:p>
            <a:pPr algn="just"/>
            <a:r>
              <a:rPr lang="it-IT" sz="1800" dirty="0" smtClean="0"/>
              <a:t>Tale </a:t>
            </a:r>
            <a:r>
              <a:rPr lang="it-IT" sz="1800" dirty="0"/>
              <a:t>decreto </a:t>
            </a:r>
            <a:r>
              <a:rPr lang="it-IT" sz="1800" dirty="0" smtClean="0"/>
              <a:t>individua </a:t>
            </a:r>
            <a:r>
              <a:rPr lang="it-IT" sz="1800" dirty="0" smtClean="0">
                <a:solidFill>
                  <a:srgbClr val="FF0000"/>
                </a:solidFill>
              </a:rPr>
              <a:t>12 comuni con oltre 250.000 </a:t>
            </a:r>
            <a:r>
              <a:rPr lang="it-IT" sz="1800" dirty="0" smtClean="0"/>
              <a:t>abitanti che sperimenteranno la nuova carta acquisti (Bari, Bologna, Catania, Firenze, Genova, Milano, Napoli, Palermo, Roma, Torino, Venezia, Verona)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it-IT" sz="1800" dirty="0" smtClean="0"/>
              <a:t>Accesso riservato soltanto a soggetti con </a:t>
            </a:r>
            <a:r>
              <a:rPr lang="it-IT" sz="1800" dirty="0" smtClean="0">
                <a:solidFill>
                  <a:srgbClr val="FF0000"/>
                </a:solidFill>
              </a:rPr>
              <a:t>specifici requisiti </a:t>
            </a:r>
            <a:r>
              <a:rPr lang="it-IT" sz="1800" dirty="0" smtClean="0"/>
              <a:t>(condizione economica, caratteristiche familiari e condizione lavorativa)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it-IT" sz="1800" dirty="0"/>
              <a:t>La nuova carta acquisti prevede, oltre al sussidio economico,  la sottoscrizione di un progetto di presa in carico da parte del nucleo familiare</a:t>
            </a:r>
          </a:p>
          <a:p>
            <a:pPr marL="0" indent="0" algn="just">
              <a:buNone/>
            </a:pPr>
            <a:endParaRPr lang="it-IT" sz="1800" dirty="0"/>
          </a:p>
        </p:txBody>
      </p:sp>
    </p:spTree>
    <p:extLst>
      <p:ext uri="{BB962C8B-B14F-4D97-AF65-F5344CB8AC3E}">
        <p14:creationId xmlns:p14="http://schemas.microsoft.com/office/powerpoint/2010/main" val="2450859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2800" dirty="0"/>
              <a:t>La Nuova Social Card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sz="2000" dirty="0"/>
              <a:t>Estensione della sperimentazione alle </a:t>
            </a:r>
            <a:r>
              <a:rPr lang="it-IT" sz="2000" dirty="0" smtClean="0"/>
              <a:t> </a:t>
            </a:r>
            <a:r>
              <a:rPr lang="it-IT" sz="2000" dirty="0"/>
              <a:t>regioni meridionali (decreto-legge del 28 giugno 2013, n. 76 </a:t>
            </a:r>
            <a:r>
              <a:rPr lang="it-IT" sz="2000" dirty="0" smtClean="0"/>
              <a:t>)</a:t>
            </a:r>
          </a:p>
          <a:p>
            <a:r>
              <a:rPr lang="it-IT" sz="2000" dirty="0"/>
              <a:t>Le somme stanziate sono di 140 milioni di euro per l'anno 2014 e di 27 milioni di euro per l'anno 2015</a:t>
            </a:r>
          </a:p>
          <a:p>
            <a:r>
              <a:rPr lang="it-IT" sz="2000" dirty="0"/>
              <a:t>Proseguimento della sperimentazione nel triennio 2014-2016 con estensione alle parti del territorio nazionale non coperte (Legge di Stabilità 2014 del 27.11.2013, n° </a:t>
            </a:r>
            <a:r>
              <a:rPr lang="it-IT" sz="2000" dirty="0" smtClean="0"/>
              <a:t>1120)</a:t>
            </a:r>
          </a:p>
          <a:p>
            <a:r>
              <a:rPr lang="it-IT" sz="2000" dirty="0" smtClean="0"/>
              <a:t>Vengono stanziati 40 milioni di euro l’anno </a:t>
            </a:r>
            <a:endParaRPr lang="it-IT" sz="2000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18835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2800" dirty="0" smtClean="0"/>
              <a:t>Sostegno per l’Inclusione Attiva (SIA)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641379"/>
          </a:xfrm>
        </p:spPr>
        <p:txBody>
          <a:bodyPr/>
          <a:lstStyle/>
          <a:p>
            <a:pPr marL="0" indent="0" algn="just">
              <a:buNone/>
            </a:pPr>
            <a:r>
              <a:rPr lang="it-IT" sz="2000" u="sng" dirty="0" smtClean="0"/>
              <a:t>Obiettivo finale: </a:t>
            </a:r>
            <a:r>
              <a:rPr lang="it-IT" sz="2000" dirty="0" smtClean="0"/>
              <a:t>una misura universale estesa a tutto il territorio 			nazionale che contribuisca alla realizzazione di un primo 		passo verso la definizione dei livelli essenziali ed alla 		fuoriuscita dalla condizione di povertà</a:t>
            </a:r>
          </a:p>
          <a:p>
            <a:pPr marL="0" indent="0">
              <a:buNone/>
            </a:pPr>
            <a:endParaRPr lang="it-IT" sz="2000" dirty="0"/>
          </a:p>
          <a:p>
            <a:pPr marL="0" indent="0" algn="just">
              <a:buNone/>
            </a:pPr>
            <a:r>
              <a:rPr lang="it-IT" sz="2000" u="sng" dirty="0" smtClean="0"/>
              <a:t>Criteri per l’ammissione</a:t>
            </a:r>
            <a:r>
              <a:rPr lang="it-IT" sz="2000" dirty="0" smtClean="0"/>
              <a:t>: il nuovo ISEE </a:t>
            </a:r>
            <a:r>
              <a:rPr lang="it-IT" sz="2000" dirty="0"/>
              <a:t>(</a:t>
            </a:r>
            <a:r>
              <a:rPr lang="it-IT" sz="2000" dirty="0" err="1"/>
              <a:t>Dpcm</a:t>
            </a:r>
            <a:r>
              <a:rPr lang="it-IT" sz="2000" dirty="0"/>
              <a:t> 3 dicembre 2013), </a:t>
            </a:r>
            <a:r>
              <a:rPr lang="it-IT" sz="2000" dirty="0" smtClean="0"/>
              <a:t>stipula e 			rispetto di un patto di inserimento sociale e 			lavorativo con i servizi sociali degli individui 			appartenenti al nucleo familiare beneficiario</a:t>
            </a:r>
          </a:p>
          <a:p>
            <a:pPr marL="0" indent="0" algn="just">
              <a:buNone/>
            </a:pPr>
            <a:endParaRPr lang="it-IT" sz="2000" dirty="0"/>
          </a:p>
          <a:p>
            <a:pPr marL="0" indent="0" algn="just">
              <a:buNone/>
            </a:pPr>
            <a:r>
              <a:rPr lang="it-IT" sz="2000" u="sng" dirty="0" smtClean="0"/>
              <a:t>Spesa prevista</a:t>
            </a:r>
            <a:r>
              <a:rPr lang="it-IT" sz="2000" dirty="0" smtClean="0"/>
              <a:t>: circa 7-8 miliardi di euro</a:t>
            </a:r>
            <a:endParaRPr lang="it-IT" sz="2000" dirty="0"/>
          </a:p>
          <a:p>
            <a:pPr marL="0" indent="0">
              <a:buNone/>
            </a:pPr>
            <a:endParaRPr lang="it-IT" sz="2000" dirty="0" smtClean="0"/>
          </a:p>
        </p:txBody>
      </p:sp>
    </p:spTree>
    <p:extLst>
      <p:ext uri="{BB962C8B-B14F-4D97-AF65-F5344CB8AC3E}">
        <p14:creationId xmlns:p14="http://schemas.microsoft.com/office/powerpoint/2010/main" val="1221802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2800" dirty="0" smtClean="0"/>
              <a:t>Monitoraggio dei </a:t>
            </a:r>
            <a:r>
              <a:rPr lang="it-IT" sz="2800" dirty="0" err="1" smtClean="0"/>
              <a:t>PSdZ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95536" y="1556792"/>
            <a:ext cx="8229600" cy="4525963"/>
          </a:xfrm>
        </p:spPr>
        <p:txBody>
          <a:bodyPr/>
          <a:lstStyle/>
          <a:p>
            <a:pPr algn="just"/>
            <a:r>
              <a:rPr lang="it-IT" sz="1800" dirty="0" smtClean="0"/>
              <a:t>Dei 12 comuni che sperimentano la Nuova Social Card 7 hanno risposto al monitoraggio dei </a:t>
            </a:r>
            <a:r>
              <a:rPr lang="it-IT" sz="1800" dirty="0" err="1" smtClean="0"/>
              <a:t>PSdZ</a:t>
            </a:r>
            <a:endParaRPr lang="it-IT" sz="1800" dirty="0" smtClean="0"/>
          </a:p>
          <a:p>
            <a:pPr algn="just"/>
            <a:r>
              <a:rPr lang="it-IT" sz="1800" dirty="0" smtClean="0"/>
              <a:t>Delle 5 che non hanno risposto, tre hanno comunicato formalmente l’assenza di una programmazione o il sovrapporsi con un altro monitoraggio regionale</a:t>
            </a:r>
          </a:p>
          <a:p>
            <a:pPr algn="just"/>
            <a:r>
              <a:rPr lang="it-IT" sz="1800" dirty="0" smtClean="0"/>
              <a:t>Presenza di una grande eterogeneità tra i comuni che hanno partecipato al monitoraggio dei </a:t>
            </a:r>
            <a:r>
              <a:rPr lang="it-IT" sz="1800" dirty="0" err="1" smtClean="0"/>
              <a:t>PSdZ</a:t>
            </a:r>
            <a:r>
              <a:rPr lang="it-IT" sz="1800" dirty="0" smtClean="0"/>
              <a:t> rispetto a:</a:t>
            </a:r>
          </a:p>
          <a:p>
            <a:pPr marL="0" indent="0" algn="just">
              <a:buNone/>
            </a:pPr>
            <a:r>
              <a:rPr lang="it-IT" sz="1800" dirty="0" smtClean="0"/>
              <a:t>- sistemi di welfare</a:t>
            </a:r>
          </a:p>
          <a:p>
            <a:pPr marL="0" indent="0" algn="just">
              <a:buNone/>
            </a:pPr>
            <a:r>
              <a:rPr lang="it-IT" sz="1800" dirty="0" smtClean="0"/>
              <a:t>- elaborazione e partecipazione alla stesura del piano</a:t>
            </a:r>
          </a:p>
          <a:p>
            <a:pPr marL="0" indent="0" algn="just">
              <a:buNone/>
            </a:pPr>
            <a:r>
              <a:rPr lang="it-IT" sz="1800" dirty="0" smtClean="0"/>
              <a:t>-  popolazione residente nell'ambito</a:t>
            </a:r>
          </a:p>
          <a:p>
            <a:pPr marL="0" indent="0">
              <a:buNone/>
            </a:pPr>
            <a:r>
              <a:rPr lang="it-IT" sz="1800" dirty="0" smtClean="0"/>
              <a:t>- risorse programmate</a:t>
            </a:r>
          </a:p>
          <a:p>
            <a:pPr marL="0" indent="0">
              <a:buNone/>
            </a:pPr>
            <a:r>
              <a:rPr lang="it-IT" sz="1800" dirty="0" smtClean="0"/>
              <a:t>-  strumenti per la gestione dell'integrazione </a:t>
            </a:r>
            <a:r>
              <a:rPr lang="it-IT" sz="1800" dirty="0" err="1" smtClean="0"/>
              <a:t>interistituzionale</a:t>
            </a:r>
            <a:endParaRPr lang="it-IT" sz="1800" dirty="0" smtClean="0"/>
          </a:p>
          <a:p>
            <a:pPr algn="just">
              <a:buFontTx/>
              <a:buChar char="-"/>
            </a:pPr>
            <a:endParaRPr lang="it-IT" sz="1800" dirty="0" smtClean="0"/>
          </a:p>
          <a:p>
            <a:pPr algn="just">
              <a:buFontTx/>
              <a:buChar char="-"/>
            </a:pPr>
            <a:endParaRPr lang="it-IT" sz="2400" dirty="0" smtClean="0"/>
          </a:p>
          <a:p>
            <a:pPr algn="just"/>
            <a:endParaRPr lang="it-IT" sz="2400" dirty="0" smtClean="0"/>
          </a:p>
          <a:p>
            <a:pPr algn="just"/>
            <a:endParaRPr lang="it-IT" sz="2400" dirty="0" smtClean="0"/>
          </a:p>
          <a:p>
            <a:pPr algn="just"/>
            <a:endParaRPr lang="it-IT" sz="2400" dirty="0" smtClean="0"/>
          </a:p>
          <a:p>
            <a:pPr algn="just"/>
            <a:endParaRPr lang="it-IT" sz="2400" dirty="0" smtClean="0"/>
          </a:p>
          <a:p>
            <a:pPr algn="just"/>
            <a:endParaRPr lang="it-IT" sz="2400" dirty="0" smtClean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383878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2800" dirty="0" smtClean="0"/>
              <a:t>Sistemi di welfare delle città che hanno partecipato al monitoraggio</a:t>
            </a:r>
            <a:endParaRPr lang="it-IT" sz="2800" dirty="0"/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6210254"/>
              </p:ext>
            </p:extLst>
          </p:nvPr>
        </p:nvGraphicFramePr>
        <p:xfrm>
          <a:off x="611560" y="1772816"/>
          <a:ext cx="8229600" cy="3758808"/>
        </p:xfrm>
        <a:graphic>
          <a:graphicData uri="http://schemas.openxmlformats.org/drawingml/2006/table">
            <a:tbl>
              <a:tblPr firstRow="1" bandRow="1">
                <a:tableStyleId>{0660B408-B3CF-4A94-85FC-2B1E0A45F4A2}</a:tableStyleId>
              </a:tblPr>
              <a:tblGrid>
                <a:gridCol w="3034680"/>
                <a:gridCol w="5194920"/>
              </a:tblGrid>
              <a:tr h="469851">
                <a:tc>
                  <a:txBody>
                    <a:bodyPr/>
                    <a:lstStyle/>
                    <a:p>
                      <a:r>
                        <a:rPr lang="it-IT" dirty="0" smtClean="0"/>
                        <a:t>Città metropolitane</a:t>
                      </a:r>
                      <a:endParaRPr lang="it-IT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Sistemi di welfare</a:t>
                      </a:r>
                      <a:endParaRPr lang="it-IT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69851">
                <a:tc>
                  <a:txBody>
                    <a:bodyPr/>
                    <a:lstStyle/>
                    <a:p>
                      <a:r>
                        <a:rPr lang="it-IT" dirty="0" smtClean="0"/>
                        <a:t>Bari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Welfare minimale ad elevata criticità sociale</a:t>
                      </a:r>
                      <a:endParaRPr lang="it-IT" dirty="0"/>
                    </a:p>
                  </a:txBody>
                  <a:tcPr/>
                </a:tc>
              </a:tr>
              <a:tr h="469851">
                <a:tc>
                  <a:txBody>
                    <a:bodyPr/>
                    <a:lstStyle/>
                    <a:p>
                      <a:r>
                        <a:rPr lang="it-IT" dirty="0" smtClean="0"/>
                        <a:t>Catania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Welfare minimale ad elevata criticità sociale</a:t>
                      </a:r>
                      <a:endParaRPr lang="it-IT" dirty="0"/>
                    </a:p>
                  </a:txBody>
                  <a:tcPr/>
                </a:tc>
              </a:tr>
              <a:tr h="469851">
                <a:tc>
                  <a:txBody>
                    <a:bodyPr/>
                    <a:lstStyle/>
                    <a:p>
                      <a:r>
                        <a:rPr lang="it-IT" dirty="0" smtClean="0"/>
                        <a:t>Napoli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Welfare minimale ad elevata criticità sociale</a:t>
                      </a:r>
                      <a:endParaRPr lang="it-IT" dirty="0"/>
                    </a:p>
                  </a:txBody>
                  <a:tcPr/>
                </a:tc>
              </a:tr>
              <a:tr h="469851">
                <a:tc>
                  <a:txBody>
                    <a:bodyPr/>
                    <a:lstStyle/>
                    <a:p>
                      <a:r>
                        <a:rPr lang="it-IT" dirty="0" smtClean="0"/>
                        <a:t>Palermo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Welfare minimale ad elevata criticità sociale</a:t>
                      </a:r>
                      <a:endParaRPr lang="it-IT" dirty="0"/>
                    </a:p>
                  </a:txBody>
                  <a:tcPr/>
                </a:tc>
              </a:tr>
              <a:tr h="469851">
                <a:tc>
                  <a:txBody>
                    <a:bodyPr/>
                    <a:lstStyle/>
                    <a:p>
                      <a:r>
                        <a:rPr lang="it-IT" dirty="0" smtClean="0"/>
                        <a:t>Bologna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Welfare con mix integrato e universalistico</a:t>
                      </a:r>
                      <a:endParaRPr lang="it-IT" dirty="0"/>
                    </a:p>
                  </a:txBody>
                  <a:tcPr/>
                </a:tc>
              </a:tr>
              <a:tr h="469851">
                <a:tc>
                  <a:txBody>
                    <a:bodyPr/>
                    <a:lstStyle/>
                    <a:p>
                      <a:r>
                        <a:rPr lang="it-IT" dirty="0" smtClean="0"/>
                        <a:t>Firenze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Welfare con mix integrato e universalistico</a:t>
                      </a:r>
                      <a:endParaRPr lang="it-IT" dirty="0"/>
                    </a:p>
                  </a:txBody>
                  <a:tcPr/>
                </a:tc>
              </a:tr>
              <a:tr h="469851">
                <a:tc>
                  <a:txBody>
                    <a:bodyPr/>
                    <a:lstStyle/>
                    <a:p>
                      <a:r>
                        <a:rPr lang="it-IT" dirty="0" smtClean="0"/>
                        <a:t>Verona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Welfare con mix integrato e universalistico</a:t>
                      </a:r>
                      <a:endParaRPr lang="it-IT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CasellaDiTesto 4"/>
          <p:cNvSpPr txBox="1"/>
          <p:nvPr/>
        </p:nvSpPr>
        <p:spPr>
          <a:xfrm>
            <a:off x="611560" y="5733256"/>
            <a:ext cx="79928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Indagine svolta da MLPS, Università Cà’ </a:t>
            </a:r>
            <a:r>
              <a:rPr lang="it-IT" sz="1400" dirty="0" err="1" smtClean="0"/>
              <a:t>Foscari</a:t>
            </a:r>
            <a:r>
              <a:rPr lang="it-IT" sz="1400" dirty="0" smtClean="0"/>
              <a:t> di </a:t>
            </a:r>
            <a:r>
              <a:rPr lang="it-IT" sz="1400" dirty="0"/>
              <a:t>V</a:t>
            </a:r>
            <a:r>
              <a:rPr lang="it-IT" sz="1400" dirty="0" smtClean="0"/>
              <a:t>enezia e Università Cattolica di Milano (2012)</a:t>
            </a:r>
            <a:endParaRPr lang="it-IT" sz="1400" dirty="0"/>
          </a:p>
        </p:txBody>
      </p:sp>
    </p:spTree>
    <p:extLst>
      <p:ext uri="{BB962C8B-B14F-4D97-AF65-F5344CB8AC3E}">
        <p14:creationId xmlns:p14="http://schemas.microsoft.com/office/powerpoint/2010/main" val="2925966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49700803"/>
              </p:ext>
            </p:extLst>
          </p:nvPr>
        </p:nvGraphicFramePr>
        <p:xfrm>
          <a:off x="395536" y="1700809"/>
          <a:ext cx="8532440" cy="5036426"/>
        </p:xfrm>
        <a:graphic>
          <a:graphicData uri="http://schemas.openxmlformats.org/drawingml/2006/table">
            <a:tbl>
              <a:tblPr firstRow="1" bandRow="1">
                <a:tableStyleId>{0660B408-B3CF-4A94-85FC-2B1E0A45F4A2}</a:tableStyleId>
              </a:tblPr>
              <a:tblGrid>
                <a:gridCol w="1130592"/>
                <a:gridCol w="1269183"/>
                <a:gridCol w="3060970"/>
                <a:gridCol w="3071695"/>
              </a:tblGrid>
              <a:tr h="78489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Città metropolitana</a:t>
                      </a:r>
                      <a:endParaRPr lang="it-IT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Comune capofila</a:t>
                      </a:r>
                      <a:endParaRPr lang="it-IT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Ambito coincide con distretto sanitario</a:t>
                      </a:r>
                      <a:endParaRPr lang="it-IT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Presenza </a:t>
                      </a:r>
                      <a:r>
                        <a:rPr lang="it-IT" sz="1400" dirty="0" smtClean="0">
                          <a:effectLst/>
                        </a:rPr>
                        <a:t>del </a:t>
                      </a:r>
                      <a:r>
                        <a:rPr lang="it-IT" sz="1400" dirty="0">
                          <a:effectLst/>
                        </a:rPr>
                        <a:t>piano di zona</a:t>
                      </a:r>
                      <a:endParaRPr lang="it-IT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56887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Bari</a:t>
                      </a:r>
                      <a:endParaRPr lang="it-IT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Sì</a:t>
                      </a:r>
                      <a:endParaRPr lang="it-IT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400" dirty="0" smtClean="0">
                          <a:effectLst/>
                        </a:rPr>
                        <a:t>Coincide </a:t>
                      </a:r>
                      <a:r>
                        <a:rPr lang="it-IT" sz="1400" dirty="0">
                          <a:effectLst/>
                        </a:rPr>
                        <a:t>con tre distretti sanitari</a:t>
                      </a:r>
                      <a:endParaRPr lang="it-IT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Sì (Piano Sociale di Zona dell'Ambito Territoriale di Bari </a:t>
                      </a:r>
                      <a:r>
                        <a:rPr lang="it-IT" sz="1400" dirty="0" smtClean="0">
                          <a:effectLst/>
                        </a:rPr>
                        <a:t>2010-2013)</a:t>
                      </a:r>
                      <a:endParaRPr lang="it-IT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7925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Bologna</a:t>
                      </a:r>
                      <a:endParaRPr lang="it-IT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Sì</a:t>
                      </a:r>
                      <a:endParaRPr lang="it-IT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400" dirty="0" smtClean="0">
                          <a:effectLst/>
                        </a:rPr>
                        <a:t>Coincide con </a:t>
                      </a:r>
                      <a:r>
                        <a:rPr lang="it-IT" sz="1400" dirty="0">
                          <a:effectLst/>
                        </a:rPr>
                        <a:t>un distretto sanitario</a:t>
                      </a:r>
                      <a:endParaRPr lang="it-IT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Sì (Piano della Salute e del Benessere Sociale della Città di Bologna 2012</a:t>
                      </a:r>
                      <a:r>
                        <a:rPr lang="it-IT" sz="1400" dirty="0" smtClean="0">
                          <a:effectLst/>
                        </a:rPr>
                        <a:t>)</a:t>
                      </a:r>
                      <a:endParaRPr lang="it-IT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7925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Catania</a:t>
                      </a:r>
                      <a:endParaRPr lang="it-IT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Sì </a:t>
                      </a:r>
                      <a:endParaRPr lang="it-IT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400" dirty="0" smtClean="0">
                          <a:effectLst/>
                        </a:rPr>
                        <a:t>Coincide</a:t>
                      </a:r>
                      <a:r>
                        <a:rPr lang="it-IT" sz="1400" baseline="0" dirty="0" smtClean="0">
                          <a:effectLst/>
                        </a:rPr>
                        <a:t> con il </a:t>
                      </a:r>
                      <a:r>
                        <a:rPr lang="it-IT" sz="1400" dirty="0" smtClean="0">
                          <a:effectLst/>
                        </a:rPr>
                        <a:t>Distretto </a:t>
                      </a:r>
                      <a:r>
                        <a:rPr lang="it-IT" sz="1400" dirty="0">
                          <a:effectLst/>
                        </a:rPr>
                        <a:t>socio sanitario 16, comprendente </a:t>
                      </a:r>
                      <a:r>
                        <a:rPr lang="it-IT" sz="1400" dirty="0" smtClean="0">
                          <a:effectLst/>
                        </a:rPr>
                        <a:t>altri 4 comuni</a:t>
                      </a:r>
                      <a:endParaRPr lang="it-IT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Si (PIANO DI ZONA 2010/2012)</a:t>
                      </a:r>
                      <a:endParaRPr lang="it-IT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56887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Firenze</a:t>
                      </a:r>
                      <a:endParaRPr lang="it-IT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400" dirty="0" smtClean="0">
                          <a:effectLst/>
                        </a:rPr>
                        <a:t>Società </a:t>
                      </a:r>
                      <a:r>
                        <a:rPr lang="it-IT" sz="1400" dirty="0">
                          <a:effectLst/>
                        </a:rPr>
                        <a:t>della Salute di  Firenze</a:t>
                      </a:r>
                      <a:endParaRPr lang="it-IT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400" dirty="0" smtClean="0">
                          <a:effectLst/>
                        </a:rPr>
                        <a:t>Coincide </a:t>
                      </a:r>
                      <a:r>
                        <a:rPr lang="it-IT" sz="1400" dirty="0">
                          <a:effectLst/>
                        </a:rPr>
                        <a:t>con 1 distretto sanitario</a:t>
                      </a:r>
                      <a:endParaRPr lang="it-IT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Sì (Piano Integrato di Salute –PIS- fare squadra...(</a:t>
                      </a:r>
                      <a:r>
                        <a:rPr lang="it-IT" sz="1400" dirty="0" err="1">
                          <a:effectLst/>
                        </a:rPr>
                        <a:t>ri</a:t>
                      </a:r>
                      <a:r>
                        <a:rPr lang="it-IT" sz="1400" dirty="0">
                          <a:effectLst/>
                        </a:rPr>
                        <a:t>)lanciare il territorio... </a:t>
                      </a:r>
                      <a:r>
                        <a:rPr lang="it-IT" sz="1400" dirty="0" smtClean="0">
                          <a:effectLst/>
                        </a:rPr>
                        <a:t>2008)</a:t>
                      </a:r>
                      <a:endParaRPr lang="it-IT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7925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Napoli</a:t>
                      </a:r>
                      <a:endParaRPr lang="it-IT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Sì</a:t>
                      </a:r>
                      <a:endParaRPr lang="it-IT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400" dirty="0" smtClean="0">
                          <a:effectLst/>
                        </a:rPr>
                        <a:t>Coincide </a:t>
                      </a:r>
                      <a:r>
                        <a:rPr lang="it-IT" sz="1400" dirty="0">
                          <a:effectLst/>
                        </a:rPr>
                        <a:t>con 10 distretti sanitari</a:t>
                      </a:r>
                      <a:endParaRPr lang="it-IT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Sì (Piano Sociale di Zona della città di Napoli 2012-2013</a:t>
                      </a:r>
                      <a:r>
                        <a:rPr lang="it-IT" sz="1400" dirty="0" smtClean="0">
                          <a:effectLst/>
                        </a:rPr>
                        <a:t>)</a:t>
                      </a:r>
                      <a:endParaRPr lang="it-IT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9512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Palermo</a:t>
                      </a:r>
                      <a:endParaRPr lang="it-IT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Sì</a:t>
                      </a:r>
                      <a:endParaRPr lang="it-IT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400" dirty="0" smtClean="0">
                          <a:effectLst/>
                        </a:rPr>
                        <a:t>Coincide</a:t>
                      </a:r>
                      <a:r>
                        <a:rPr lang="it-IT" sz="1400" baseline="0" dirty="0" smtClean="0">
                          <a:effectLst/>
                        </a:rPr>
                        <a:t> con il</a:t>
                      </a:r>
                      <a:r>
                        <a:rPr lang="it-IT" sz="1400" dirty="0" smtClean="0">
                          <a:effectLst/>
                        </a:rPr>
                        <a:t> </a:t>
                      </a:r>
                      <a:r>
                        <a:rPr lang="it-IT" sz="1400" dirty="0">
                          <a:effectLst/>
                        </a:rPr>
                        <a:t>Distretto Socio Sanitario 42 composto </a:t>
                      </a:r>
                      <a:r>
                        <a:rPr lang="it-IT" sz="1400" dirty="0" smtClean="0">
                          <a:effectLst/>
                        </a:rPr>
                        <a:t>da</a:t>
                      </a:r>
                      <a:r>
                        <a:rPr lang="it-IT" sz="1400" baseline="0" dirty="0" smtClean="0">
                          <a:effectLst/>
                        </a:rPr>
                        <a:t> altri</a:t>
                      </a:r>
                      <a:r>
                        <a:rPr lang="it-IT" sz="1400" dirty="0" smtClean="0">
                          <a:effectLst/>
                        </a:rPr>
                        <a:t> 10 Comuni</a:t>
                      </a:r>
                      <a:endParaRPr lang="it-IT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Sì (Piano di Zona DSS 42 </a:t>
                      </a:r>
                      <a:r>
                        <a:rPr lang="it-IT" sz="1400" dirty="0" smtClean="0">
                          <a:effectLst/>
                        </a:rPr>
                        <a:t>2011-2013)</a:t>
                      </a:r>
                      <a:endParaRPr lang="it-IT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90897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Verona</a:t>
                      </a:r>
                      <a:endParaRPr lang="it-IT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Sì</a:t>
                      </a:r>
                      <a:endParaRPr lang="it-IT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400" dirty="0" smtClean="0">
                          <a:effectLst/>
                        </a:rPr>
                        <a:t>Coincide </a:t>
                      </a:r>
                      <a:r>
                        <a:rPr lang="it-IT" sz="1400" dirty="0">
                          <a:effectLst/>
                        </a:rPr>
                        <a:t>con 4 distretti </a:t>
                      </a:r>
                      <a:r>
                        <a:rPr lang="it-IT" sz="1400" dirty="0" smtClean="0">
                          <a:effectLst/>
                        </a:rPr>
                        <a:t>sanitari, comprendente 36 </a:t>
                      </a:r>
                      <a:r>
                        <a:rPr lang="it-IT" sz="1400" dirty="0">
                          <a:effectLst/>
                        </a:rPr>
                        <a:t>comuni  </a:t>
                      </a:r>
                      <a:endParaRPr lang="it-IT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Sì (PIANO di ZONA 2011 – </a:t>
                      </a:r>
                      <a:r>
                        <a:rPr lang="it-IT" sz="1400" dirty="0" smtClean="0">
                          <a:effectLst/>
                        </a:rPr>
                        <a:t>2015)</a:t>
                      </a:r>
                      <a:endParaRPr lang="it-IT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6" name="Titolo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/>
          <a:lstStyle/>
          <a:p>
            <a:r>
              <a:rPr lang="it-IT" sz="2800" dirty="0"/>
              <a:t>Monitoraggio dei </a:t>
            </a:r>
            <a:r>
              <a:rPr lang="it-IT" sz="2800" dirty="0" err="1"/>
              <a:t>PSdZ</a:t>
            </a:r>
            <a:endParaRPr lang="it-IT" sz="2800" dirty="0"/>
          </a:p>
        </p:txBody>
      </p:sp>
      <p:sp>
        <p:nvSpPr>
          <p:cNvPr id="2" name="Ovale 1"/>
          <p:cNvSpPr/>
          <p:nvPr/>
        </p:nvSpPr>
        <p:spPr bwMode="auto">
          <a:xfrm>
            <a:off x="2699792" y="4653136"/>
            <a:ext cx="2736304" cy="504056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73939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2400" dirty="0"/>
              <a:t>Monitoraggio dei </a:t>
            </a:r>
            <a:r>
              <a:rPr lang="it-IT" sz="2400" dirty="0" err="1"/>
              <a:t>PSdZ</a:t>
            </a:r>
            <a:endParaRPr lang="it-IT" sz="2400" dirty="0"/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71303918"/>
              </p:ext>
            </p:extLst>
          </p:nvPr>
        </p:nvGraphicFramePr>
        <p:xfrm>
          <a:off x="457200" y="1125304"/>
          <a:ext cx="8229600" cy="5400040"/>
        </p:xfrm>
        <a:graphic>
          <a:graphicData uri="http://schemas.openxmlformats.org/drawingml/2006/table">
            <a:tbl>
              <a:tblPr firstRow="1" bandRow="1">
                <a:tableStyleId>{0660B408-B3CF-4A94-85FC-2B1E0A45F4A2}</a:tableStyleId>
              </a:tblPr>
              <a:tblGrid>
                <a:gridCol w="2170584"/>
                <a:gridCol w="3168352"/>
                <a:gridCol w="2890664"/>
              </a:tblGrid>
              <a:tr h="37084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600" dirty="0">
                          <a:effectLst/>
                        </a:rPr>
                        <a:t>Città metropolitana</a:t>
                      </a:r>
                      <a:endParaRPr lang="it-IT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it-IT" sz="1600" dirty="0" smtClean="0"/>
                        <a:t>Attivazione uffici di piano e tipo personale impiegato nell’ufficio di piano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600" dirty="0" smtClean="0"/>
                        <a:t>Fornitura assistenza tecnica per l’elaborazione del piano</a:t>
                      </a:r>
                      <a:endParaRPr lang="it-IT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600" dirty="0">
                          <a:effectLst/>
                        </a:rPr>
                        <a:t>Bari</a:t>
                      </a:r>
                      <a:endParaRPr lang="it-IT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it-IT" sz="1600" dirty="0" smtClean="0"/>
                        <a:t>Si, personale del solo comune capofila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600" dirty="0" smtClean="0"/>
                        <a:t>Si, fornita prevalentemente da comune,</a:t>
                      </a:r>
                      <a:r>
                        <a:rPr lang="it-IT" sz="1600" baseline="0" dirty="0" smtClean="0"/>
                        <a:t> regione e altri istituti pubblici</a:t>
                      </a:r>
                      <a:endParaRPr lang="it-IT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600" dirty="0">
                          <a:effectLst/>
                        </a:rPr>
                        <a:t>Bologna</a:t>
                      </a:r>
                      <a:endParaRPr lang="it-IT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it-IT" sz="1600" dirty="0" smtClean="0"/>
                        <a:t>Si, personale del solo comune capofila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600" dirty="0" smtClean="0"/>
                        <a:t>Si, fornita prevalentemente da regione e provincia</a:t>
                      </a:r>
                      <a:endParaRPr lang="it-IT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600" dirty="0">
                          <a:effectLst/>
                        </a:rPr>
                        <a:t>Catania</a:t>
                      </a:r>
                      <a:endParaRPr lang="it-IT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 smtClean="0"/>
                        <a:t>-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 smtClean="0"/>
                        <a:t>-</a:t>
                      </a:r>
                      <a:endParaRPr lang="it-IT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600" dirty="0">
                          <a:effectLst/>
                        </a:rPr>
                        <a:t>Firenze</a:t>
                      </a:r>
                      <a:endParaRPr lang="it-IT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it-IT" sz="1600" dirty="0" smtClean="0"/>
                        <a:t>Si, personale del solo comune capofila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600" dirty="0" smtClean="0"/>
                        <a:t>no</a:t>
                      </a:r>
                      <a:endParaRPr lang="it-IT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600" dirty="0">
                          <a:effectLst/>
                        </a:rPr>
                        <a:t>Napoli</a:t>
                      </a:r>
                      <a:endParaRPr lang="it-IT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it-IT" sz="1600" dirty="0" smtClean="0"/>
                        <a:t>Si, personale del solo comune capofila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600" dirty="0" smtClean="0"/>
                        <a:t>no</a:t>
                      </a:r>
                      <a:endParaRPr lang="it-IT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600" dirty="0">
                          <a:effectLst/>
                        </a:rPr>
                        <a:t>Palermo</a:t>
                      </a:r>
                      <a:endParaRPr lang="it-IT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it-IT" sz="1600" dirty="0" smtClean="0"/>
                        <a:t>Si, personale del solo comune capofila</a:t>
                      </a:r>
                    </a:p>
                    <a:p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600" dirty="0" smtClean="0"/>
                        <a:t>no</a:t>
                      </a:r>
                      <a:endParaRPr lang="it-IT" sz="1600" dirty="0"/>
                    </a:p>
                  </a:txBody>
                  <a:tcPr/>
                </a:tc>
              </a:tr>
              <a:tr h="34806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600" dirty="0">
                          <a:effectLst/>
                        </a:rPr>
                        <a:t>Verona</a:t>
                      </a:r>
                      <a:endParaRPr lang="it-IT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it-IT" sz="1600" dirty="0" smtClean="0"/>
                        <a:t>Si, personale del solo comune capofila</a:t>
                      </a:r>
                    </a:p>
                    <a:p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600" dirty="0" smtClean="0"/>
                        <a:t>Si, fornita prevalentemente da regione </a:t>
                      </a:r>
                      <a:endParaRPr lang="it-IT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51956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egnaposto contenut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84042521"/>
              </p:ext>
            </p:extLst>
          </p:nvPr>
        </p:nvGraphicFramePr>
        <p:xfrm>
          <a:off x="611560" y="1124744"/>
          <a:ext cx="8291262" cy="4493344"/>
        </p:xfrm>
        <a:graphic>
          <a:graphicData uri="http://schemas.openxmlformats.org/drawingml/2006/table">
            <a:tbl>
              <a:tblPr firstRow="1" bandRow="1">
                <a:tableStyleId>{0660B408-B3CF-4A94-85FC-2B1E0A45F4A2}</a:tableStyleId>
              </a:tblPr>
              <a:tblGrid>
                <a:gridCol w="1666528"/>
                <a:gridCol w="648072"/>
                <a:gridCol w="1141784"/>
                <a:gridCol w="874440"/>
                <a:gridCol w="925760"/>
                <a:gridCol w="1090464"/>
                <a:gridCol w="1008112"/>
                <a:gridCol w="936102"/>
              </a:tblGrid>
              <a:tr h="37084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Città metropolitana</a:t>
                      </a:r>
                      <a:endParaRPr lang="it-IT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dirty="0" smtClean="0">
                          <a:effectLst/>
                        </a:rPr>
                        <a:t>Bari</a:t>
                      </a:r>
                      <a:endParaRPr lang="it-IT" sz="14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dirty="0" smtClean="0">
                          <a:effectLst/>
                        </a:rPr>
                        <a:t>Bologna</a:t>
                      </a:r>
                      <a:endParaRPr lang="it-IT" sz="14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dirty="0" smtClean="0">
                          <a:effectLst/>
                        </a:rPr>
                        <a:t>Catania</a:t>
                      </a:r>
                      <a:endParaRPr lang="it-IT" sz="14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Firenze</a:t>
                      </a:r>
                      <a:endParaRPr lang="it-IT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dirty="0" smtClean="0">
                          <a:effectLst/>
                        </a:rPr>
                        <a:t>Napoli</a:t>
                      </a:r>
                      <a:endParaRPr lang="it-IT" sz="14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Palermo</a:t>
                      </a:r>
                      <a:endParaRPr lang="it-IT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dirty="0" smtClean="0">
                          <a:effectLst/>
                        </a:rPr>
                        <a:t>Verona</a:t>
                      </a:r>
                      <a:endParaRPr lang="it-IT" sz="14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endParaRPr lang="it-IT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400" dirty="0" smtClean="0">
                          <a:effectLst/>
                          <a:latin typeface="Times New Roman"/>
                          <a:ea typeface="Times New Roman"/>
                        </a:rPr>
                        <a:t>Conferenze intercomunali</a:t>
                      </a:r>
                      <a:endParaRPr lang="it-IT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endParaRPr lang="it-IT" sz="1400" dirty="0" smtClean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/>
                        <a:t>-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/>
                        <a:t>X</a:t>
                      </a:r>
                      <a:endParaRPr lang="it-IT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400" dirty="0" smtClean="0">
                          <a:effectLst/>
                          <a:latin typeface="Times New Roman"/>
                          <a:ea typeface="Times New Roman"/>
                        </a:rPr>
                        <a:t>Tavoli di concertazione </a:t>
                      </a:r>
                      <a:r>
                        <a:rPr lang="it-IT" sz="1400" dirty="0" err="1" smtClean="0">
                          <a:effectLst/>
                          <a:latin typeface="Times New Roman"/>
                          <a:ea typeface="Times New Roman"/>
                        </a:rPr>
                        <a:t>interistituzionale</a:t>
                      </a:r>
                      <a:endParaRPr lang="it-IT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/>
                        <a:t>X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/>
                        <a:t>X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/>
                        <a:t>-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/>
                        <a:t>X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/>
                        <a:t>X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/>
                        <a:t>X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/>
                        <a:t>X</a:t>
                      </a:r>
                      <a:endParaRPr lang="it-IT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400" dirty="0" smtClean="0">
                          <a:effectLst/>
                          <a:latin typeface="Times New Roman"/>
                          <a:ea typeface="Times New Roman"/>
                        </a:rPr>
                        <a:t>Gruppo tecnico-operativo tra più comuni</a:t>
                      </a:r>
                      <a:endParaRPr lang="it-IT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/>
                        <a:t>-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/>
                        <a:t>X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t-IT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sz="1400" dirty="0" smtClean="0"/>
                        <a:t>G</a:t>
                      </a:r>
                      <a:r>
                        <a:rPr lang="it-IT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ruppo tecnico-operativo tra più servizi</a:t>
                      </a:r>
                      <a:endParaRPr lang="it-IT" sz="14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/>
                        <a:t>X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/>
                        <a:t>-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/>
                        <a:t>X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/>
                        <a:t>X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t-IT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400" dirty="0" smtClean="0">
                          <a:effectLst/>
                          <a:latin typeface="Times New Roman"/>
                          <a:ea typeface="Times New Roman"/>
                        </a:rPr>
                        <a:t>Tavolo di co-progettazione con</a:t>
                      </a:r>
                      <a:r>
                        <a:rPr lang="it-IT" sz="1400" baseline="0" dirty="0" smtClean="0">
                          <a:effectLst/>
                          <a:latin typeface="Times New Roman"/>
                          <a:ea typeface="Times New Roman"/>
                        </a:rPr>
                        <a:t> Azienda sanitaria</a:t>
                      </a:r>
                      <a:endParaRPr lang="it-IT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/>
                        <a:t>X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/>
                        <a:t>X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/>
                        <a:t>-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/>
                        <a:t>X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/>
                        <a:t>X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/>
                        <a:t>X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t-IT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sz="1400" dirty="0" smtClean="0"/>
                        <a:t>Attività di co-progettazione col terzo</a:t>
                      </a:r>
                      <a:r>
                        <a:rPr lang="it-IT" sz="1400" baseline="0" dirty="0" smtClean="0"/>
                        <a:t> settore</a:t>
                      </a:r>
                      <a:endParaRPr lang="it-IT" sz="14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/>
                        <a:t>X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/>
                        <a:t>X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/>
                        <a:t>-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/>
                        <a:t>X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/>
                        <a:t>X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t-IT" sz="1400" dirty="0"/>
                    </a:p>
                  </a:txBody>
                  <a:tcPr/>
                </a:tc>
              </a:tr>
              <a:tr h="34806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400" dirty="0" smtClean="0">
                          <a:effectLst/>
                          <a:latin typeface="Times New Roman"/>
                          <a:ea typeface="Times New Roman"/>
                        </a:rPr>
                        <a:t>Tavoli tematici</a:t>
                      </a:r>
                      <a:endParaRPr lang="it-IT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/>
                        <a:t>X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/>
                        <a:t>X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/>
                        <a:t>-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/>
                        <a:t>X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/>
                        <a:t>X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/>
                        <a:t>X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/>
                        <a:t>X</a:t>
                      </a:r>
                      <a:endParaRPr lang="it-IT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itolo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/>
          <a:lstStyle/>
          <a:p>
            <a:r>
              <a:rPr lang="it-IT" sz="2800" dirty="0" smtClean="0"/>
              <a:t>Monitoraggio dei </a:t>
            </a:r>
            <a:r>
              <a:rPr lang="it-IT" sz="2800" dirty="0" err="1" smtClean="0"/>
              <a:t>PSdZ</a:t>
            </a:r>
            <a:endParaRPr lang="it-IT" sz="2800" dirty="0"/>
          </a:p>
        </p:txBody>
      </p:sp>
      <p:sp>
        <p:nvSpPr>
          <p:cNvPr id="6" name="Ovale 5"/>
          <p:cNvSpPr/>
          <p:nvPr/>
        </p:nvSpPr>
        <p:spPr bwMode="auto">
          <a:xfrm>
            <a:off x="467544" y="5229200"/>
            <a:ext cx="1368152" cy="432048"/>
          </a:xfrm>
          <a:prstGeom prst="ellipse">
            <a:avLst/>
          </a:prstGeom>
          <a:noFill/>
          <a:ln w="254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376" y="1988840"/>
            <a:ext cx="1390650" cy="8062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294703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9552" y="44624"/>
            <a:ext cx="8229600" cy="1143000"/>
          </a:xfrm>
        </p:spPr>
        <p:txBody>
          <a:bodyPr/>
          <a:lstStyle/>
          <a:p>
            <a:r>
              <a:rPr lang="it-IT" sz="2800" dirty="0" smtClean="0"/>
              <a:t>Monitoraggio dei </a:t>
            </a:r>
            <a:r>
              <a:rPr lang="it-IT" sz="2800" dirty="0" err="1" smtClean="0"/>
              <a:t>PSdZ</a:t>
            </a:r>
            <a:endParaRPr lang="it-IT" sz="2800" dirty="0"/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22265492"/>
              </p:ext>
            </p:extLst>
          </p:nvPr>
        </p:nvGraphicFramePr>
        <p:xfrm>
          <a:off x="1187624" y="2005567"/>
          <a:ext cx="6192688" cy="3727688"/>
        </p:xfrm>
        <a:graphic>
          <a:graphicData uri="http://schemas.openxmlformats.org/drawingml/2006/table">
            <a:tbl>
              <a:tblPr firstRow="1" bandRow="1">
                <a:tableStyleId>{0660B408-B3CF-4A94-85FC-2B1E0A45F4A2}</a:tableStyleId>
              </a:tblPr>
              <a:tblGrid>
                <a:gridCol w="2064230"/>
                <a:gridCol w="1620597"/>
                <a:gridCol w="2507861"/>
              </a:tblGrid>
              <a:tr h="784777">
                <a:tc>
                  <a:txBody>
                    <a:bodyPr/>
                    <a:lstStyle/>
                    <a:p>
                      <a:r>
                        <a:rPr lang="it-IT" sz="1400" dirty="0" smtClean="0"/>
                        <a:t>Città metropolitane</a:t>
                      </a:r>
                      <a:endParaRPr lang="it-IT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 kern="1200" dirty="0" smtClean="0"/>
                        <a:t>Popolazione residente nell’ambito</a:t>
                      </a:r>
                      <a:endParaRPr lang="it-IT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 kern="1200" dirty="0" smtClean="0"/>
                        <a:t>Risorse programmate</a:t>
                      </a:r>
                      <a:endParaRPr lang="it-IT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97838">
                <a:tc>
                  <a:txBody>
                    <a:bodyPr/>
                    <a:lstStyle/>
                    <a:p>
                      <a:r>
                        <a:rPr lang="it-IT" sz="1400" dirty="0" smtClean="0"/>
                        <a:t>Bari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/>
                        <a:t>320.475 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kern="1200" dirty="0" smtClean="0">
                          <a:effectLst/>
                        </a:rPr>
                        <a:t>123.936.684 (2011)</a:t>
                      </a:r>
                      <a:endParaRPr lang="it-IT" sz="1400" dirty="0"/>
                    </a:p>
                  </a:txBody>
                  <a:tcPr/>
                </a:tc>
              </a:tr>
              <a:tr h="397838">
                <a:tc>
                  <a:txBody>
                    <a:bodyPr/>
                    <a:lstStyle/>
                    <a:p>
                      <a:r>
                        <a:rPr lang="it-IT" sz="1400" dirty="0" smtClean="0"/>
                        <a:t>Catania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/>
                        <a:t>362.000 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/>
                        <a:t>-</a:t>
                      </a:r>
                      <a:endParaRPr lang="it-IT" sz="1400" dirty="0"/>
                    </a:p>
                  </a:txBody>
                  <a:tcPr/>
                </a:tc>
              </a:tr>
              <a:tr h="397838">
                <a:tc>
                  <a:txBody>
                    <a:bodyPr/>
                    <a:lstStyle/>
                    <a:p>
                      <a:r>
                        <a:rPr lang="it-IT" sz="1400" dirty="0" smtClean="0"/>
                        <a:t>Napoli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/>
                        <a:t>1.004.500 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kern="1200" dirty="0" smtClean="0">
                          <a:effectLst/>
                        </a:rPr>
                        <a:t>91.162.376  (2012)</a:t>
                      </a:r>
                      <a:endParaRPr lang="it-IT" sz="1400" dirty="0"/>
                    </a:p>
                  </a:txBody>
                  <a:tcPr/>
                </a:tc>
              </a:tr>
              <a:tr h="397838">
                <a:tc>
                  <a:txBody>
                    <a:bodyPr/>
                    <a:lstStyle/>
                    <a:p>
                      <a:r>
                        <a:rPr lang="it-IT" sz="1400" dirty="0" smtClean="0"/>
                        <a:t>Palermo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/>
                        <a:t>750.611 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/>
                        <a:t>4.695.160 (2010)</a:t>
                      </a:r>
                      <a:endParaRPr lang="it-IT" sz="1400" dirty="0"/>
                    </a:p>
                  </a:txBody>
                  <a:tcPr/>
                </a:tc>
              </a:tr>
              <a:tr h="397838">
                <a:tc>
                  <a:txBody>
                    <a:bodyPr/>
                    <a:lstStyle/>
                    <a:p>
                      <a:r>
                        <a:rPr lang="it-IT" sz="1400" dirty="0" smtClean="0"/>
                        <a:t>Bologna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/>
                        <a:t>384.672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kern="1200" dirty="0" smtClean="0">
                          <a:effectLst/>
                        </a:rPr>
                        <a:t>168.108.244 (2012)</a:t>
                      </a:r>
                      <a:endParaRPr lang="it-IT" sz="1400" dirty="0"/>
                    </a:p>
                  </a:txBody>
                  <a:tcPr/>
                </a:tc>
              </a:tr>
              <a:tr h="555883">
                <a:tc>
                  <a:txBody>
                    <a:bodyPr/>
                    <a:lstStyle/>
                    <a:p>
                      <a:r>
                        <a:rPr lang="it-IT" sz="1400" dirty="0" smtClean="0"/>
                        <a:t>Firenze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/>
                        <a:t>373.446 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kern="1200" dirty="0" smtClean="0">
                          <a:effectLst/>
                        </a:rPr>
                        <a:t>61.822.999  (impegnate 2011)</a:t>
                      </a:r>
                      <a:endParaRPr lang="it-IT" sz="1400" dirty="0"/>
                    </a:p>
                  </a:txBody>
                  <a:tcPr/>
                </a:tc>
              </a:tr>
              <a:tr h="397838">
                <a:tc>
                  <a:txBody>
                    <a:bodyPr/>
                    <a:lstStyle/>
                    <a:p>
                      <a:r>
                        <a:rPr lang="it-IT" sz="1400" dirty="0" smtClean="0"/>
                        <a:t>Verona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/>
                        <a:t>475.994 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/>
                        <a:t>183.739.527  (2011)</a:t>
                      </a:r>
                      <a:endParaRPr lang="it-IT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Ovale 4"/>
          <p:cNvSpPr/>
          <p:nvPr/>
        </p:nvSpPr>
        <p:spPr bwMode="auto">
          <a:xfrm>
            <a:off x="3419872" y="3501008"/>
            <a:ext cx="1224136" cy="936104"/>
          </a:xfrm>
          <a:prstGeom prst="ellipse">
            <a:avLst/>
          </a:prstGeom>
          <a:noFill/>
          <a:ln w="158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6333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2800" dirty="0" smtClean="0"/>
              <a:t>Monitoraggio dei </a:t>
            </a:r>
            <a:r>
              <a:rPr lang="it-IT" sz="2800" dirty="0" err="1" smtClean="0"/>
              <a:t>PSdZ</a:t>
            </a:r>
            <a:endParaRPr lang="it-IT" sz="2800" dirty="0"/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48082127"/>
              </p:ext>
            </p:extLst>
          </p:nvPr>
        </p:nvGraphicFramePr>
        <p:xfrm>
          <a:off x="323528" y="1268760"/>
          <a:ext cx="8002024" cy="5251418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1624173"/>
                <a:gridCol w="1624173"/>
                <a:gridCol w="1328730"/>
                <a:gridCol w="1152128"/>
                <a:gridCol w="1080120"/>
                <a:gridCol w="1192700"/>
              </a:tblGrid>
              <a:tr h="297738">
                <a:tc rowSpan="2"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 </a:t>
                      </a:r>
                      <a:endParaRPr lang="it-IT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649" marR="40649" marT="0" marB="0" anchor="b"/>
                </a:tc>
                <a:tc rowSpan="2"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100" dirty="0">
                          <a:effectLst/>
                        </a:rPr>
                        <a:t>Settore d’intervento</a:t>
                      </a:r>
                      <a:endParaRPr lang="it-IT" sz="10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649" marR="40649" marT="0" marB="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501723">
                <a:tc gridSpan="2"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100" b="1" dirty="0">
                          <a:effectLst/>
                        </a:rPr>
                        <a:t>Famiglia</a:t>
                      </a:r>
                      <a:endParaRPr lang="it-IT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649" marR="40649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100" b="1" dirty="0">
                          <a:effectLst/>
                        </a:rPr>
                        <a:t>Anziani</a:t>
                      </a:r>
                      <a:endParaRPr lang="it-IT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649" marR="40649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100" b="1" dirty="0">
                          <a:effectLst/>
                        </a:rPr>
                        <a:t>Persone con disabilità</a:t>
                      </a:r>
                      <a:endParaRPr lang="it-IT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649" marR="40649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100" b="1" dirty="0">
                          <a:effectLst/>
                        </a:rPr>
                        <a:t>Povertà ed esclusione sociale</a:t>
                      </a:r>
                      <a:endParaRPr lang="it-IT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649" marR="40649" marT="0" marB="0" anchor="b"/>
                </a:tc>
              </a:tr>
              <a:tr h="182920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100" dirty="0">
                          <a:effectLst/>
                        </a:rPr>
                        <a:t>Bari</a:t>
                      </a:r>
                      <a:endParaRPr lang="it-IT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649" marR="40649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100" b="1" dirty="0">
                          <a:effectLst/>
                        </a:rPr>
                        <a:t>Numero di utenti (2011)</a:t>
                      </a:r>
                      <a:endParaRPr lang="it-IT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649" marR="4064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9452</a:t>
                      </a:r>
                      <a:endParaRPr lang="it-IT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649" marR="40649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2216</a:t>
                      </a:r>
                      <a:endParaRPr lang="it-IT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649" marR="40649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1422</a:t>
                      </a:r>
                      <a:endParaRPr lang="it-IT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649" marR="40649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5505</a:t>
                      </a:r>
                      <a:endParaRPr lang="it-IT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649" marR="40649" marT="0" marB="0" anchor="b"/>
                </a:tc>
              </a:tr>
              <a:tr h="365840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100" b="1" dirty="0">
                          <a:effectLst/>
                        </a:rPr>
                        <a:t>Spesa in percentuale del totale (2011)</a:t>
                      </a:r>
                      <a:endParaRPr lang="it-IT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649" marR="4064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it-IT" sz="1100" dirty="0">
                          <a:solidFill>
                            <a:srgbClr val="FF0000"/>
                          </a:solidFill>
                          <a:effectLst/>
                        </a:rPr>
                        <a:t>41%</a:t>
                      </a:r>
                      <a:endParaRPr lang="it-IT" sz="10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649" marR="40649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it-IT" sz="1100" dirty="0">
                          <a:effectLst/>
                        </a:rPr>
                        <a:t>17%</a:t>
                      </a:r>
                      <a:endParaRPr lang="it-IT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649" marR="40649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14%</a:t>
                      </a:r>
                      <a:endParaRPr lang="it-IT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649" marR="40649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13%</a:t>
                      </a:r>
                      <a:endParaRPr lang="it-IT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649" marR="40649" marT="0" marB="0" anchor="b"/>
                </a:tc>
              </a:tr>
              <a:tr h="182920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100" dirty="0">
                          <a:effectLst/>
                        </a:rPr>
                        <a:t>Bologna</a:t>
                      </a:r>
                      <a:endParaRPr lang="it-IT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649" marR="40649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100" b="1" dirty="0">
                          <a:effectLst/>
                        </a:rPr>
                        <a:t>Numero di utenti (2012)</a:t>
                      </a:r>
                      <a:endParaRPr lang="it-IT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649" marR="4064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3716</a:t>
                      </a:r>
                      <a:endParaRPr lang="it-IT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649" marR="40649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8460</a:t>
                      </a:r>
                      <a:endParaRPr lang="it-IT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649" marR="40649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1529</a:t>
                      </a:r>
                      <a:endParaRPr lang="it-IT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649" marR="40649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4177</a:t>
                      </a:r>
                      <a:endParaRPr lang="it-IT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649" marR="40649" marT="0" marB="0" anchor="b"/>
                </a:tc>
              </a:tr>
              <a:tr h="365840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100" b="1" dirty="0">
                          <a:effectLst/>
                        </a:rPr>
                        <a:t>Spesa in percentuale del totale (2011)</a:t>
                      </a:r>
                      <a:endParaRPr lang="it-IT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649" marR="4064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it-IT" sz="1100" dirty="0">
                          <a:solidFill>
                            <a:srgbClr val="FF0000"/>
                          </a:solidFill>
                          <a:effectLst/>
                        </a:rPr>
                        <a:t>30%</a:t>
                      </a:r>
                      <a:endParaRPr lang="it-IT" sz="10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649" marR="40649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it-IT" sz="1100" dirty="0">
                          <a:solidFill>
                            <a:srgbClr val="FF0000"/>
                          </a:solidFill>
                          <a:effectLst/>
                        </a:rPr>
                        <a:t>37%</a:t>
                      </a:r>
                      <a:endParaRPr lang="it-IT" sz="10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649" marR="40649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22%</a:t>
                      </a:r>
                      <a:endParaRPr lang="it-IT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649" marR="40649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3%</a:t>
                      </a:r>
                      <a:endParaRPr lang="it-IT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649" marR="40649" marT="0" marB="0" anchor="b"/>
                </a:tc>
              </a:tr>
              <a:tr h="18292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100" dirty="0">
                          <a:effectLst/>
                        </a:rPr>
                        <a:t>Catania</a:t>
                      </a:r>
                      <a:endParaRPr lang="it-IT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649" marR="40649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100" b="1" dirty="0">
                          <a:effectLst/>
                        </a:rPr>
                        <a:t>Numero di utenti (2012)</a:t>
                      </a:r>
                      <a:endParaRPr lang="it-IT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649" marR="4064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490</a:t>
                      </a:r>
                      <a:endParaRPr lang="it-IT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649" marR="40649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720</a:t>
                      </a:r>
                      <a:endParaRPr lang="it-IT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649" marR="40649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 </a:t>
                      </a:r>
                      <a:endParaRPr lang="it-IT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649" marR="40649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625</a:t>
                      </a:r>
                      <a:endParaRPr lang="it-IT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649" marR="40649" marT="0" marB="0" anchor="b"/>
                </a:tc>
              </a:tr>
              <a:tr h="365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100" dirty="0">
                          <a:effectLst/>
                        </a:rPr>
                        <a:t> </a:t>
                      </a:r>
                      <a:endParaRPr lang="it-IT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649" marR="40649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100" b="1" dirty="0">
                          <a:effectLst/>
                        </a:rPr>
                        <a:t>Spesa in percentuale del totale (2011)</a:t>
                      </a:r>
                      <a:endParaRPr lang="it-IT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649" marR="4064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15%</a:t>
                      </a:r>
                      <a:endParaRPr lang="it-IT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649" marR="40649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25%</a:t>
                      </a:r>
                      <a:endParaRPr lang="it-IT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649" marR="40649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25%</a:t>
                      </a:r>
                      <a:endParaRPr lang="it-IT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649" marR="40649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it-IT" sz="1100" dirty="0">
                          <a:solidFill>
                            <a:srgbClr val="FF0000"/>
                          </a:solidFill>
                          <a:effectLst/>
                        </a:rPr>
                        <a:t>25%</a:t>
                      </a:r>
                      <a:endParaRPr lang="it-IT" sz="10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649" marR="40649" marT="0" marB="0" anchor="b"/>
                </a:tc>
              </a:tr>
              <a:tr h="18292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100" dirty="0">
                          <a:effectLst/>
                        </a:rPr>
                        <a:t>Verona</a:t>
                      </a:r>
                      <a:endParaRPr lang="it-IT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649" marR="40649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100" b="1" dirty="0">
                          <a:effectLst/>
                        </a:rPr>
                        <a:t>Numero di utenti (2011)</a:t>
                      </a:r>
                      <a:endParaRPr lang="it-IT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649" marR="4064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49637(*)</a:t>
                      </a:r>
                      <a:endParaRPr lang="it-IT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649" marR="40649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77012 (*)</a:t>
                      </a:r>
                      <a:endParaRPr lang="it-IT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649" marR="40649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8550</a:t>
                      </a:r>
                      <a:endParaRPr lang="it-IT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649" marR="40649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5752</a:t>
                      </a:r>
                      <a:endParaRPr lang="it-IT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649" marR="40649" marT="0" marB="0" anchor="b"/>
                </a:tc>
              </a:tr>
              <a:tr h="365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100" dirty="0">
                          <a:effectLst/>
                        </a:rPr>
                        <a:t> </a:t>
                      </a:r>
                      <a:endParaRPr lang="it-IT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649" marR="40649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100" b="1" dirty="0">
                          <a:effectLst/>
                        </a:rPr>
                        <a:t>Spesa in percentuale del totale (2011)</a:t>
                      </a:r>
                      <a:endParaRPr lang="it-IT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649" marR="4064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24%</a:t>
                      </a:r>
                      <a:endParaRPr lang="it-IT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649" marR="40649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it-IT" sz="1100" dirty="0">
                          <a:solidFill>
                            <a:srgbClr val="FF0000"/>
                          </a:solidFill>
                          <a:effectLst/>
                        </a:rPr>
                        <a:t>40%</a:t>
                      </a:r>
                      <a:endParaRPr lang="it-IT" sz="10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649" marR="40649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19%</a:t>
                      </a:r>
                      <a:endParaRPr lang="it-IT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649" marR="40649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1%</a:t>
                      </a:r>
                      <a:endParaRPr lang="it-IT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649" marR="40649" marT="0" marB="0" anchor="b"/>
                </a:tc>
              </a:tr>
              <a:tr h="18292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100" dirty="0">
                          <a:effectLst/>
                        </a:rPr>
                        <a:t>Napoli</a:t>
                      </a:r>
                      <a:endParaRPr lang="it-IT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649" marR="40649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100" b="1" dirty="0">
                          <a:effectLst/>
                        </a:rPr>
                        <a:t>Numero di utenti </a:t>
                      </a:r>
                      <a:endParaRPr lang="it-IT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649" marR="4064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9803</a:t>
                      </a:r>
                      <a:endParaRPr lang="it-IT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649" marR="40649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811</a:t>
                      </a:r>
                      <a:endParaRPr lang="it-IT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649" marR="40649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1590</a:t>
                      </a:r>
                      <a:endParaRPr lang="it-IT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649" marR="40649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34286</a:t>
                      </a:r>
                      <a:endParaRPr lang="it-IT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649" marR="40649" marT="0" marB="0" anchor="b"/>
                </a:tc>
              </a:tr>
              <a:tr h="365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100" dirty="0">
                          <a:effectLst/>
                        </a:rPr>
                        <a:t> </a:t>
                      </a:r>
                      <a:endParaRPr lang="it-IT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649" marR="40649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100" b="1" dirty="0">
                          <a:effectLst/>
                        </a:rPr>
                        <a:t>Spesa in percentuale del totale (2012)</a:t>
                      </a:r>
                      <a:endParaRPr lang="it-IT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649" marR="4064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it-IT" sz="1000" dirty="0">
                          <a:solidFill>
                            <a:srgbClr val="FF0000"/>
                          </a:solidFill>
                          <a:effectLst/>
                        </a:rPr>
                        <a:t>38%</a:t>
                      </a:r>
                      <a:endParaRPr lang="it-IT" sz="10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649" marR="40649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17%</a:t>
                      </a:r>
                      <a:endParaRPr lang="it-IT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649" marR="40649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22%</a:t>
                      </a:r>
                      <a:endParaRPr lang="it-IT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649" marR="40649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11%</a:t>
                      </a:r>
                      <a:endParaRPr lang="it-IT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649" marR="40649" marT="0" marB="0" anchor="b"/>
                </a:tc>
              </a:tr>
              <a:tr h="18292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100" dirty="0">
                          <a:effectLst/>
                        </a:rPr>
                        <a:t>Firenze</a:t>
                      </a:r>
                      <a:endParaRPr lang="it-IT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649" marR="40649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100" b="1" dirty="0">
                          <a:effectLst/>
                        </a:rPr>
                        <a:t>Numero di utenti </a:t>
                      </a:r>
                      <a:endParaRPr lang="it-IT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649" marR="4064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4032</a:t>
                      </a:r>
                      <a:endParaRPr lang="it-IT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649" marR="40649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5856</a:t>
                      </a:r>
                      <a:endParaRPr lang="it-IT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649" marR="40649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1963</a:t>
                      </a:r>
                      <a:endParaRPr lang="it-IT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649" marR="40649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3954</a:t>
                      </a:r>
                      <a:endParaRPr lang="it-IT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649" marR="40649" marT="0" marB="0" anchor="b"/>
                </a:tc>
              </a:tr>
              <a:tr h="365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100" dirty="0">
                          <a:effectLst/>
                        </a:rPr>
                        <a:t> </a:t>
                      </a:r>
                      <a:endParaRPr lang="it-IT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649" marR="40649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100" b="1" dirty="0">
                          <a:effectLst/>
                        </a:rPr>
                        <a:t>Spesa in percentuale del totale (2011)</a:t>
                      </a:r>
                      <a:endParaRPr lang="it-IT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649" marR="4064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19%</a:t>
                      </a:r>
                      <a:endParaRPr lang="it-IT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649" marR="40649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it-IT" sz="1100" dirty="0">
                          <a:solidFill>
                            <a:srgbClr val="FF0000"/>
                          </a:solidFill>
                          <a:effectLst/>
                        </a:rPr>
                        <a:t>37%</a:t>
                      </a:r>
                      <a:endParaRPr lang="it-IT" sz="10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649" marR="40649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15%</a:t>
                      </a:r>
                      <a:endParaRPr lang="it-IT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649" marR="40649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13%</a:t>
                      </a:r>
                      <a:endParaRPr lang="it-IT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649" marR="40649" marT="0" marB="0" anchor="b"/>
                </a:tc>
              </a:tr>
              <a:tr h="18292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100" dirty="0">
                          <a:effectLst/>
                        </a:rPr>
                        <a:t>Palermo</a:t>
                      </a:r>
                      <a:endParaRPr lang="it-IT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649" marR="40649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100" b="1" dirty="0">
                          <a:effectLst/>
                        </a:rPr>
                        <a:t>Numero di utenti </a:t>
                      </a:r>
                      <a:endParaRPr lang="it-IT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649" marR="4064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500</a:t>
                      </a:r>
                      <a:endParaRPr lang="it-IT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649" marR="40649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250</a:t>
                      </a:r>
                      <a:endParaRPr lang="it-IT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649" marR="40649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1000</a:t>
                      </a:r>
                      <a:endParaRPr lang="it-IT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649" marR="40649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500</a:t>
                      </a:r>
                      <a:endParaRPr lang="it-IT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649" marR="40649" marT="0" marB="0" anchor="b"/>
                </a:tc>
              </a:tr>
              <a:tr h="365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100" dirty="0">
                          <a:effectLst/>
                        </a:rPr>
                        <a:t> </a:t>
                      </a:r>
                      <a:endParaRPr lang="it-IT" sz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649" marR="40649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100" b="1" dirty="0">
                          <a:effectLst/>
                        </a:rPr>
                        <a:t>Spesa in percentuale del totale (2012)</a:t>
                      </a:r>
                      <a:endParaRPr lang="it-IT" sz="1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649" marR="40649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9%</a:t>
                      </a:r>
                      <a:endParaRPr lang="it-IT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649" marR="40649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it-IT" sz="1100">
                          <a:effectLst/>
                        </a:rPr>
                        <a:t>5%</a:t>
                      </a:r>
                      <a:endParaRPr lang="it-IT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649" marR="40649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it-IT" sz="1100" dirty="0">
                          <a:solidFill>
                            <a:srgbClr val="FF0000"/>
                          </a:solidFill>
                          <a:effectLst/>
                        </a:rPr>
                        <a:t>50%</a:t>
                      </a:r>
                      <a:endParaRPr lang="it-IT" sz="10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649" marR="40649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it-IT" sz="1100" dirty="0">
                          <a:effectLst/>
                        </a:rPr>
                        <a:t>10%</a:t>
                      </a:r>
                      <a:endParaRPr lang="it-IT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0649" marR="40649" marT="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887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2">
      <a:maj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742</TotalTime>
  <Words>1333</Words>
  <Application>Microsoft Office PowerPoint</Application>
  <PresentationFormat>Presentazione su schermo (4:3)</PresentationFormat>
  <Paragraphs>309</Paragraphs>
  <Slides>12</Slides>
  <Notes>8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13" baseType="lpstr">
      <vt:lpstr>Struttura predefinita</vt:lpstr>
      <vt:lpstr>Presentazione standard di PowerPoint</vt:lpstr>
      <vt:lpstr>Un approfondimento</vt:lpstr>
      <vt:lpstr>La Nuova Social Card</vt:lpstr>
      <vt:lpstr>La Nuova Social Card</vt:lpstr>
      <vt:lpstr>Sostegno per l’Inclusione Attiva (SIA)</vt:lpstr>
      <vt:lpstr>Monitoraggio dei PSdZ</vt:lpstr>
      <vt:lpstr>Sistemi di welfare delle città che hanno partecipato al monitoraggio</vt:lpstr>
      <vt:lpstr>Monitoraggio dei PSdZ</vt:lpstr>
      <vt:lpstr>Monitoraggio dei PSdZ</vt:lpstr>
      <vt:lpstr>Monitoraggio dei PSdZ</vt:lpstr>
      <vt:lpstr>Monitoraggio dei PSdZ</vt:lpstr>
      <vt:lpstr>Monitoraggio dei PSdZ</vt:lpstr>
    </vt:vector>
  </TitlesOfParts>
  <Company>Olidata S.p.A.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Tenaglia Simona</dc:creator>
  <cp:lastModifiedBy>Tenaglia Simona</cp:lastModifiedBy>
  <cp:revision>39</cp:revision>
  <cp:lastPrinted>2013-12-05T11:06:02Z</cp:lastPrinted>
  <dcterms:created xsi:type="dcterms:W3CDTF">2013-12-04T10:25:27Z</dcterms:created>
  <dcterms:modified xsi:type="dcterms:W3CDTF">2013-12-09T09:39:58Z</dcterms:modified>
</cp:coreProperties>
</file>